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3"/>
  </p:notesMasterIdLst>
  <p:sldIdLst>
    <p:sldId id="369" r:id="rId2"/>
    <p:sldId id="347" r:id="rId3"/>
    <p:sldId id="345" r:id="rId4"/>
    <p:sldId id="362" r:id="rId5"/>
    <p:sldId id="363" r:id="rId6"/>
    <p:sldId id="364" r:id="rId7"/>
    <p:sldId id="365" r:id="rId8"/>
    <p:sldId id="367" r:id="rId9"/>
    <p:sldId id="366" r:id="rId10"/>
    <p:sldId id="368" r:id="rId11"/>
    <p:sldId id="36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03" autoAdjust="0"/>
  </p:normalViewPr>
  <p:slideViewPr>
    <p:cSldViewPr>
      <p:cViewPr varScale="1">
        <p:scale>
          <a:sx n="71" d="100"/>
          <a:sy n="71" d="100"/>
        </p:scale>
        <p:origin x="-18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89D6654-DA4B-460C-8FB0-15C2D43EF16E}" type="datetimeFigureOut">
              <a:rPr lang="en-US"/>
              <a:pPr>
                <a:defRPr/>
              </a:pPr>
              <a:t>12/10/2010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F55D800-D281-4F06-8293-4ADD30E14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EC9A0-3A2C-4B71-9C22-133CB73DC4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Ds are more “green” and more restrictive on land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the key variable, will likely take quite a while – measured in years</a:t>
            </a:r>
            <a:r>
              <a:rPr lang="en-US" baseline="0" dirty="0" smtClean="0"/>
              <a:t> – to find out the effect of UCC imperfections.  Possibility, though, that it could “tilt” if judges reach consensus that law was not followed in a meaningful way.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Bair – doesn’t need inter-agency clearance before she </a:t>
            </a:r>
            <a:r>
              <a:rPr lang="en-US" baseline="0" dirty="0" smtClean="0"/>
              <a:t>speaks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Congress learned the word “servicer”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Mortgage deduction and today’s story in NY Times about broad tax reform – a </a:t>
            </a:r>
            <a:r>
              <a:rPr lang="en-US" smtClean="0"/>
              <a:t>lot is</a:t>
            </a:r>
            <a:r>
              <a:rPr lang="en-US" baseline="0" smtClean="0"/>
              <a:t> in the mix.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of</a:t>
            </a:r>
            <a:r>
              <a:rPr lang="en-US" baseline="0" dirty="0" smtClean="0"/>
              <a:t> D President and R Congress</a:t>
            </a:r>
          </a:p>
          <a:p>
            <a:r>
              <a:rPr lang="en-US" baseline="0" dirty="0" smtClean="0"/>
              <a:t>	Ross Perot 1992</a:t>
            </a:r>
          </a:p>
          <a:p>
            <a:r>
              <a:rPr lang="en-US" baseline="0" dirty="0" smtClean="0"/>
              <a:t>	Republicans took house in 1994 – they wouldn’t raise spending</a:t>
            </a:r>
          </a:p>
          <a:p>
            <a:r>
              <a:rPr lang="en-US" baseline="0" dirty="0" smtClean="0"/>
              <a:t>	Clinton President – usually wouldn’t cut taxes; so surplus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440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40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A273-D84D-436D-B99F-A81B17503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85A04-E8B0-4FFE-AA8C-193FDB9C0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61F9C-ABED-4C78-AB3F-A6BCD8B1F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ED42B-AC64-40C3-97DC-D8079BBAA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07F9E-F04F-4314-8B8B-D1351F76E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DA63B-8DD0-4616-9E86-21C78A9C9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BED19-C3C3-4FA5-9093-030D94D6D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F4C29-3BCF-475D-9398-2EC0D6C7C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B184C-43FF-4563-BCF4-023BB2288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8412F-2F33-48F9-8472-B546E909D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8315D-88A6-434F-B7E5-B0C34714A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331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1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333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334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336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7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7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7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7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337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7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7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7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337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8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8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8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8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CF20C73-1121-4663-B39D-B68E2B7F4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1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466850"/>
          </a:xfrm>
        </p:spPr>
        <p:txBody>
          <a:bodyPr/>
          <a:lstStyle/>
          <a:p>
            <a:r>
              <a:rPr lang="en-US" sz="4400" dirty="0" smtClean="0"/>
              <a:t>“A Washington View on the Year Ahead”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895600"/>
            <a:ext cx="7086600" cy="2819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Professor Peter Swire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Ohio State University</a:t>
            </a:r>
          </a:p>
          <a:p>
            <a:pPr algn="l"/>
            <a:r>
              <a:rPr lang="en-US" sz="2800" dirty="0" smtClean="0"/>
              <a:t>Formerly, Special Assistant to the  	President for Economic Policy</a:t>
            </a:r>
          </a:p>
          <a:p>
            <a:pPr algn="l"/>
            <a:r>
              <a:rPr lang="en-US" sz="2800" dirty="0" smtClean="0"/>
              <a:t>Zelman Distressed Housing Forum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December 10, 2010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sz="3200" dirty="0" smtClean="0"/>
              <a:t>Republicans in Congress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r>
              <a:rPr lang="en-US" sz="2000" b="1" dirty="0" smtClean="0"/>
              <a:t>Tea Party </a:t>
            </a:r>
            <a:r>
              <a:rPr lang="en-US" sz="2000" dirty="0" smtClean="0"/>
              <a:t>– end subsidies, spending, and bailouts</a:t>
            </a:r>
          </a:p>
          <a:p>
            <a:pPr lvl="2"/>
            <a:r>
              <a:rPr lang="en-US" sz="2000" dirty="0" smtClean="0"/>
              <a:t>Housing subsidies can be cut</a:t>
            </a:r>
          </a:p>
          <a:p>
            <a:r>
              <a:rPr lang="en-US" sz="2000" b="1" dirty="0" smtClean="0"/>
              <a:t>Allies with home builders, realtors, etc.</a:t>
            </a:r>
          </a:p>
          <a:p>
            <a:pPr lvl="2"/>
            <a:r>
              <a:rPr lang="en-US" sz="2000" dirty="0" smtClean="0"/>
              <a:t>Traditional support for development and home building </a:t>
            </a:r>
          </a:p>
          <a:p>
            <a:pPr lvl="2"/>
            <a:r>
              <a:rPr lang="en-US" sz="2000" dirty="0" smtClean="0"/>
              <a:t>But, harder now to support bailouts and subsidies</a:t>
            </a:r>
          </a:p>
          <a:p>
            <a:r>
              <a:rPr lang="en-US" sz="2000" b="1" dirty="0" smtClean="0"/>
              <a:t>Allies with banks</a:t>
            </a:r>
          </a:p>
          <a:p>
            <a:pPr lvl="2"/>
            <a:r>
              <a:rPr lang="en-US" sz="2000" dirty="0" smtClean="0"/>
              <a:t>Ten years ago, the banks lobbied hard against the GSEs, seeking bigger market share in origination and securitization</a:t>
            </a:r>
          </a:p>
          <a:p>
            <a:pPr lvl="3"/>
            <a:r>
              <a:rPr lang="en-US" dirty="0" smtClean="0"/>
              <a:t>That position would mean cutting the GSE subsidy and minimizing any guarantee</a:t>
            </a:r>
          </a:p>
          <a:p>
            <a:pPr lvl="2"/>
            <a:r>
              <a:rPr lang="en-US" sz="2000" dirty="0" smtClean="0"/>
              <a:t>Today, less clear how to do securitization without explicit government guarantee</a:t>
            </a:r>
          </a:p>
          <a:p>
            <a:pPr lvl="3"/>
            <a:r>
              <a:rPr lang="en-US" dirty="0" smtClean="0"/>
              <a:t>So, more support for a modified version of GSE guarantee</a:t>
            </a:r>
          </a:p>
          <a:p>
            <a:pPr lvl="2"/>
            <a:r>
              <a:rPr lang="en-US" sz="2000" dirty="0" smtClean="0"/>
              <a:t>Banks are long on the housing market, so big one-time hit, such as cut in subsidy, is a risk for them</a:t>
            </a:r>
          </a:p>
          <a:p>
            <a:pPr lvl="2"/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84239"/>
          </a:xfrm>
        </p:spPr>
        <p:txBody>
          <a:bodyPr/>
          <a:lstStyle/>
          <a:p>
            <a:r>
              <a:rPr lang="en-US" sz="2800" dirty="0" smtClean="0"/>
              <a:t>Conclusion: Next Year in Congress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 lvl="1"/>
            <a:r>
              <a:rPr lang="en-US" sz="2000" dirty="0" smtClean="0"/>
              <a:t>Administration has promised legislative proposal for GSE reform in 2011 Q1.</a:t>
            </a:r>
          </a:p>
          <a:p>
            <a:pPr lvl="1"/>
            <a:r>
              <a:rPr lang="en-US" sz="2000" dirty="0" smtClean="0"/>
              <a:t>Few think the big GSE package can move forward in this Congress</a:t>
            </a:r>
          </a:p>
          <a:p>
            <a:pPr lvl="2"/>
            <a:r>
              <a:rPr lang="en-US" sz="2000" dirty="0" smtClean="0"/>
              <a:t>Rs see GSE as political wedge issue: bailouts, welfare, socialism</a:t>
            </a:r>
          </a:p>
          <a:p>
            <a:pPr lvl="2"/>
            <a:r>
              <a:rPr lang="en-US" sz="2000" dirty="0" smtClean="0"/>
              <a:t>Ds  want to preserve affordable housing, but that has become a flashpoint for controversy; fairness to “multifamily” as one possible new message for what a “balanced” housing policy would look like</a:t>
            </a:r>
          </a:p>
          <a:p>
            <a:pPr lvl="1"/>
            <a:r>
              <a:rPr lang="en-US" sz="2000" dirty="0" smtClean="0"/>
              <a:t>Temptation to “do something” could lead to MSR or other piecemeal reform, or </a:t>
            </a:r>
            <a:r>
              <a:rPr lang="en-US" sz="2000" dirty="0" err="1" smtClean="0"/>
              <a:t>regs</a:t>
            </a:r>
            <a:r>
              <a:rPr lang="en-US" sz="2000" dirty="0" smtClean="0"/>
              <a:t> as the Fed seems to contemplate</a:t>
            </a:r>
          </a:p>
          <a:p>
            <a:pPr lvl="1"/>
            <a:r>
              <a:rPr lang="en-US" sz="2000" dirty="0" smtClean="0"/>
              <a:t>But the default setting for the next two years is gridlock in Congress – “change,” to the extent it happens, will come elsewhere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Foreclosure-gate: the back office &amp; the UCC</a:t>
            </a:r>
          </a:p>
          <a:p>
            <a:r>
              <a:rPr lang="en-US" sz="2000" dirty="0" err="1" smtClean="0"/>
              <a:t>Robo</a:t>
            </a:r>
            <a:r>
              <a:rPr lang="en-US" sz="2000" dirty="0" smtClean="0"/>
              <a:t>-signing opens the door politically to reform of MSRs</a:t>
            </a:r>
          </a:p>
          <a:p>
            <a:r>
              <a:rPr lang="en-US" sz="2000" dirty="0" smtClean="0"/>
              <a:t>Has D.C. fallen out of love with homeownership?</a:t>
            </a:r>
          </a:p>
          <a:p>
            <a:pPr lvl="1"/>
            <a:r>
              <a:rPr lang="en-US" sz="2000" dirty="0" smtClean="0"/>
              <a:t>Mortgage interest deduction</a:t>
            </a:r>
          </a:p>
          <a:p>
            <a:pPr lvl="1"/>
            <a:r>
              <a:rPr lang="en-US" sz="2000" dirty="0" smtClean="0"/>
              <a:t>GSEs have subsidized lower mortgage rates</a:t>
            </a:r>
          </a:p>
          <a:p>
            <a:pPr lvl="1"/>
            <a:r>
              <a:rPr lang="en-US" sz="2000" dirty="0" smtClean="0"/>
              <a:t>New political climate creates risk for the traditional support for homeownership</a:t>
            </a:r>
          </a:p>
          <a:p>
            <a:r>
              <a:rPr lang="en-US" sz="2000" dirty="0" smtClean="0"/>
              <a:t>Summary on next year in Congress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Disclaimer: left White House in August.  My current assessment here, not confidential government information.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r>
              <a:rPr lang="en-US" sz="2800" dirty="0" smtClean="0"/>
              <a:t>Foreclosure-gate &amp; the Back Office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sz="2000" dirty="0" smtClean="0"/>
              <a:t>What we saw in the S&amp;L crisis</a:t>
            </a:r>
          </a:p>
          <a:p>
            <a:pPr lvl="2"/>
            <a:r>
              <a:rPr lang="en-US" sz="2000" dirty="0" smtClean="0"/>
              <a:t>During the bubble, little attention in general to paperwork</a:t>
            </a:r>
          </a:p>
          <a:p>
            <a:pPr lvl="2"/>
            <a:r>
              <a:rPr lang="en-US" sz="2000" dirty="0" smtClean="0"/>
              <a:t>Some fraud, as in Keating</a:t>
            </a:r>
          </a:p>
          <a:p>
            <a:pPr lvl="2"/>
            <a:r>
              <a:rPr lang="en-US" sz="2000" dirty="0" smtClean="0"/>
              <a:t>Widespread lack of documentation</a:t>
            </a:r>
          </a:p>
          <a:p>
            <a:r>
              <a:rPr lang="en-US" sz="2000" dirty="0" smtClean="0"/>
              <a:t>Back office of servicers and others in mortgage chain?</a:t>
            </a:r>
          </a:p>
          <a:p>
            <a:pPr lvl="2"/>
            <a:r>
              <a:rPr lang="en-US" sz="2000" dirty="0" smtClean="0"/>
              <a:t>Servicing in this decade a low-margin business</a:t>
            </a:r>
          </a:p>
          <a:p>
            <a:pPr lvl="2"/>
            <a:r>
              <a:rPr lang="en-US" sz="2000" dirty="0" smtClean="0"/>
              <a:t>Available funds were spent on phone calls etc. to collect  payments</a:t>
            </a:r>
          </a:p>
          <a:p>
            <a:pPr lvl="2"/>
            <a:r>
              <a:rPr lang="en-US" sz="2000" dirty="0" smtClean="0"/>
              <a:t>How  much spent on assuring excellent back-office practices?</a:t>
            </a:r>
          </a:p>
          <a:p>
            <a:pPr lvl="2"/>
            <a:r>
              <a:rPr lang="en-US" sz="2000" dirty="0" smtClean="0"/>
              <a:t>How many of the relevant players are bankrupt or merged, so tracing paperwork is harder?</a:t>
            </a:r>
          </a:p>
          <a:p>
            <a:pPr lvl="1"/>
            <a:endParaRPr lang="en-US" dirty="0" smtClean="0"/>
          </a:p>
          <a:p>
            <a:pPr lvl="3"/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Foreclosuregate</a:t>
            </a:r>
            <a:r>
              <a:rPr lang="en-US" sz="3200" dirty="0" smtClean="0"/>
              <a:t> &amp; the UCC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Fact: key law professors expert in the Uniform Commercial Code believe that foreclosure-gate is worse than the market is betting</a:t>
            </a:r>
          </a:p>
          <a:p>
            <a:r>
              <a:rPr lang="en-US" sz="2000" dirty="0" smtClean="0"/>
              <a:t>Favorite current legal theory: the notes were not properly transferred to the trust; the transfers were thus void; the trust thus has no assets. If correct:</a:t>
            </a:r>
          </a:p>
          <a:p>
            <a:pPr lvl="1"/>
            <a:r>
              <a:rPr lang="en-US" sz="2000" dirty="0" smtClean="0"/>
              <a:t>Defense for homeowners against foreclosure</a:t>
            </a:r>
          </a:p>
          <a:p>
            <a:pPr lvl="1"/>
            <a:r>
              <a:rPr lang="en-US" sz="2000" dirty="0" smtClean="0"/>
              <a:t>MBIA and others have strong claims</a:t>
            </a:r>
          </a:p>
          <a:p>
            <a:pPr lvl="1"/>
            <a:r>
              <a:rPr lang="en-US" sz="2000" dirty="0" smtClean="0"/>
              <a:t>MBS investor suits waiting in the wings</a:t>
            </a:r>
          </a:p>
          <a:p>
            <a:r>
              <a:rPr lang="en-US" sz="2000" dirty="0" smtClean="0"/>
              <a:t>Response is that form will not triumph over substance – judges won’t give homeowners a free ride to stay in the home</a:t>
            </a:r>
          </a:p>
          <a:p>
            <a:r>
              <a:rPr lang="en-US" sz="2000" dirty="0" smtClean="0"/>
              <a:t>Key variable – in decentralized court system, what fraction of judges will stick with formalities vs. let banks foreclose?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From </a:t>
            </a:r>
            <a:r>
              <a:rPr lang="en-US" sz="3200" dirty="0" err="1" smtClean="0"/>
              <a:t>Robo</a:t>
            </a:r>
            <a:r>
              <a:rPr lang="en-US" sz="3200" dirty="0" smtClean="0"/>
              <a:t>-signing to MSR Reform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z="2000" dirty="0" smtClean="0"/>
              <a:t>Fact 1: </a:t>
            </a:r>
            <a:r>
              <a:rPr lang="en-US" sz="2000" dirty="0" err="1" smtClean="0"/>
              <a:t>robo</a:t>
            </a:r>
            <a:r>
              <a:rPr lang="en-US" sz="2000" dirty="0" smtClean="0"/>
              <a:t>-signing and failure to get papers notarized are specific operational failures in mortgage servicing; </a:t>
            </a:r>
          </a:p>
          <a:p>
            <a:r>
              <a:rPr lang="en-US" sz="2000" dirty="0" smtClean="0"/>
              <a:t>Fact 2: Congress and the regulators have now begun to look under the hood of mortgage servicing generally</a:t>
            </a:r>
          </a:p>
          <a:p>
            <a:pPr lvl="1"/>
            <a:r>
              <a:rPr lang="en-US" sz="2000" dirty="0" smtClean="0"/>
              <a:t>Sheila Bair (FDIC) this month called for “broad based reform of mortgage servicing” to address “misaligned incentives”; </a:t>
            </a:r>
          </a:p>
          <a:p>
            <a:pPr lvl="1"/>
            <a:r>
              <a:rPr lang="en-US" sz="2000" dirty="0" smtClean="0"/>
              <a:t>Dan </a:t>
            </a:r>
            <a:r>
              <a:rPr lang="en-US" sz="2000" dirty="0" err="1" smtClean="0"/>
              <a:t>Tarullo</a:t>
            </a:r>
            <a:r>
              <a:rPr lang="en-US" sz="2000" dirty="0" smtClean="0"/>
              <a:t> (Fed) called for “new national standards for servicers”; these may be done through Consumer Financial Protection Bureau</a:t>
            </a:r>
          </a:p>
          <a:p>
            <a:r>
              <a:rPr lang="en-US" sz="2000" dirty="0" smtClean="0"/>
              <a:t>The saying that “there’s no such thing as bad publicity” may be wrong here</a:t>
            </a:r>
          </a:p>
          <a:p>
            <a:r>
              <a:rPr lang="en-US" sz="2000" dirty="0" smtClean="0"/>
              <a:t>One possibility – with new spotlight on mortgage servicing, and huge challenges to passing general GSE reform, a reform package on mortgage servicing could come first</a:t>
            </a:r>
          </a:p>
          <a:p>
            <a:pPr lvl="1"/>
            <a:r>
              <a:rPr lang="en-US" sz="2000" dirty="0" smtClean="0"/>
              <a:t> Bair  has often been a leading indicator of regulatory change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MSR Reform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r>
              <a:rPr lang="en-US" sz="2000" dirty="0" smtClean="0"/>
              <a:t>“Misaligned incentives” – investors, GSEs, FHA, consumers all concerned that current servicing structure not working well for them</a:t>
            </a:r>
          </a:p>
          <a:p>
            <a:pPr lvl="1"/>
            <a:r>
              <a:rPr lang="en-US" sz="2000" dirty="0" smtClean="0"/>
              <a:t>Servicers not thrilled either, with high costs and looming capital  rule changes</a:t>
            </a:r>
          </a:p>
          <a:p>
            <a:r>
              <a:rPr lang="en-US" sz="2000" dirty="0" smtClean="0"/>
              <a:t>The Fed’s testimony for “national standards” for servicers invites comparison to  consumer protections of Fair Credit Reporting Act</a:t>
            </a:r>
          </a:p>
          <a:p>
            <a:pPr lvl="1"/>
            <a:r>
              <a:rPr lang="en-US" sz="2000" dirty="0" smtClean="0"/>
              <a:t>Spotlight on servicing companies (MSRs; credit reporting agencies)</a:t>
            </a:r>
          </a:p>
          <a:p>
            <a:pPr lvl="1"/>
            <a:r>
              <a:rPr lang="en-US" sz="2000" dirty="0" smtClean="0"/>
              <a:t>Their clients are major corporations (investors in MBS; lenders)</a:t>
            </a:r>
          </a:p>
          <a:p>
            <a:pPr lvl="1"/>
            <a:r>
              <a:rPr lang="en-US" sz="2000" dirty="0" smtClean="0"/>
              <a:t>Consumers are not the customers, but can suffer serious harm (lack of a mod/high fees/etc.; incorrect credit history)</a:t>
            </a:r>
          </a:p>
          <a:p>
            <a:r>
              <a:rPr lang="en-US" sz="2000" dirty="0" smtClean="0"/>
              <a:t>Conclusion – possibility that reform of MSRs could be down payment on housing finance reform, in Congress or by </a:t>
            </a:r>
            <a:r>
              <a:rPr lang="en-US" sz="2000" dirty="0" err="1" smtClean="0"/>
              <a:t>reg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Logically, hard to do new forms of securitization until know how to service the loans</a:t>
            </a:r>
          </a:p>
          <a:p>
            <a:pPr lvl="1"/>
            <a:r>
              <a:rPr lang="en-US" sz="2000" dirty="0" smtClean="0"/>
              <a:t>Hard to do full GSE reform soon, so do this piece first?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Has D.C. Fallen Out of Love with Homeownership?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Previously, a loving relationship</a:t>
            </a:r>
          </a:p>
          <a:p>
            <a:pPr lvl="1"/>
            <a:r>
              <a:rPr lang="en-US" sz="2000" dirty="0" smtClean="0"/>
              <a:t>Republicans praised “the ownership society” and often allied with builders and developers</a:t>
            </a:r>
          </a:p>
          <a:p>
            <a:pPr lvl="1"/>
            <a:r>
              <a:rPr lang="en-US" sz="2000" dirty="0" smtClean="0"/>
              <a:t>Democrats supported expanding the range of families who could own homes, seeing a home as the pathway to the middle class</a:t>
            </a:r>
          </a:p>
          <a:p>
            <a:r>
              <a:rPr lang="en-US" sz="2000" dirty="0" smtClean="0"/>
              <a:t>What might be causing a break-up?</a:t>
            </a:r>
          </a:p>
          <a:p>
            <a:pPr lvl="1"/>
            <a:r>
              <a:rPr lang="en-US" sz="2000" dirty="0" smtClean="0"/>
              <a:t>From fifty years of faithful rises in housing prices to betrayal and price falls</a:t>
            </a:r>
          </a:p>
          <a:p>
            <a:pPr lvl="1"/>
            <a:r>
              <a:rPr lang="en-US" sz="2000" dirty="0" smtClean="0"/>
              <a:t>A couple of hundred of billions of dollars lost can ruin a good relationship – GSEs, FTHBC, and other housing support cost a lot</a:t>
            </a:r>
          </a:p>
          <a:p>
            <a:pPr lvl="1"/>
            <a:r>
              <a:rPr lang="en-US" sz="2000" dirty="0" smtClean="0"/>
              <a:t>Democrats  angry at abuses in subprime</a:t>
            </a:r>
          </a:p>
          <a:p>
            <a:pPr lvl="1"/>
            <a:r>
              <a:rPr lang="en-US" sz="2000" dirty="0" smtClean="0"/>
              <a:t>Republicans (and everyone else) mad at the “bailouts” </a:t>
            </a:r>
          </a:p>
          <a:p>
            <a:pPr lvl="1"/>
            <a:r>
              <a:rPr lang="en-US" sz="2000" dirty="0" smtClean="0"/>
              <a:t>Consensus that the current relationship simply can’t last 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Hit the Housing Subsidies?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8229600" cy="4525963"/>
          </a:xfrm>
        </p:spPr>
        <p:txBody>
          <a:bodyPr/>
          <a:lstStyle/>
          <a:p>
            <a:r>
              <a:rPr lang="en-US" sz="2000" dirty="0" smtClean="0"/>
              <a:t>Mortgage interest deduction on the table</a:t>
            </a:r>
          </a:p>
          <a:p>
            <a:pPr lvl="1"/>
            <a:r>
              <a:rPr lang="en-US" sz="2000" dirty="0" smtClean="0"/>
              <a:t>Bowles-Simpson Commission recommends cutting, for deficit reduction of &gt;$100 billion/year</a:t>
            </a:r>
          </a:p>
          <a:p>
            <a:pPr lvl="1"/>
            <a:r>
              <a:rPr lang="en-US" sz="2000" dirty="0" smtClean="0"/>
              <a:t>Critiques of current deduction</a:t>
            </a:r>
          </a:p>
          <a:p>
            <a:pPr lvl="2"/>
            <a:r>
              <a:rPr lang="en-US" sz="2000" dirty="0" smtClean="0"/>
              <a:t>Encourages “too much house” per family</a:t>
            </a:r>
          </a:p>
          <a:p>
            <a:pPr lvl="2"/>
            <a:r>
              <a:rPr lang="en-US" sz="2000" dirty="0" smtClean="0"/>
              <a:t>Question whether housing sector deserves subsidy vs. manufacturing &amp; other sectors</a:t>
            </a:r>
          </a:p>
          <a:p>
            <a:pPr lvl="2"/>
            <a:r>
              <a:rPr lang="en-US" sz="2000" dirty="0" smtClean="0"/>
              <a:t>Regressive – bigger benefits for upper-income families in larger houses</a:t>
            </a:r>
          </a:p>
          <a:p>
            <a:pPr lvl="2"/>
            <a:r>
              <a:rPr lang="en-US" sz="2000" dirty="0" smtClean="0"/>
              <a:t>Second liens especially under scrutiny because of the problems revealed since the crisis hit – do first lien investors want government subsidies for seconds?</a:t>
            </a:r>
          </a:p>
          <a:p>
            <a:pPr lvl="1"/>
            <a:r>
              <a:rPr lang="en-US" sz="2000" dirty="0" smtClean="0"/>
              <a:t>Historically, the deduction untouchable , but 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Hit the Housing Subsidies? (part 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Implicit (now explicit) guarantees for Fannie/Freddie have reduced mortgage rates by about 25 </a:t>
            </a:r>
            <a:r>
              <a:rPr lang="en-US" sz="2000" dirty="0" err="1" smtClean="0"/>
              <a:t>bp</a:t>
            </a:r>
            <a:endParaRPr lang="en-US" sz="2000" dirty="0" smtClean="0"/>
          </a:p>
          <a:p>
            <a:pPr lvl="1"/>
            <a:r>
              <a:rPr lang="en-US" sz="2000" dirty="0" smtClean="0"/>
              <a:t>That was approximate advantage of F/F over major banks pre-crisis</a:t>
            </a:r>
          </a:p>
          <a:p>
            <a:pPr lvl="1"/>
            <a:r>
              <a:rPr lang="en-US" sz="2000" dirty="0" smtClean="0"/>
              <a:t>Many doubt whether new housing finance system, whenever it passes, will have this goal of reducing mortgage rates</a:t>
            </a:r>
          </a:p>
          <a:p>
            <a:pPr lvl="2"/>
            <a:r>
              <a:rPr lang="en-US" sz="2000" dirty="0" smtClean="0"/>
              <a:t>More focus on “tail risk” – role of the guarantees in providing support in a crisis, not during normal times	</a:t>
            </a:r>
          </a:p>
          <a:p>
            <a:r>
              <a:rPr lang="en-US" sz="2000" dirty="0" smtClean="0"/>
              <a:t>Cut in subsidies would likely mean a one-time hit to housing market</a:t>
            </a:r>
          </a:p>
          <a:p>
            <a:pPr lvl="1"/>
            <a:r>
              <a:rPr lang="en-US" sz="2000" dirty="0" smtClean="0"/>
              <a:t>If $10 out of $100 is subsidy, new price at $90 (not actual estimate)</a:t>
            </a:r>
          </a:p>
          <a:p>
            <a:pPr lvl="1"/>
            <a:r>
              <a:rPr lang="en-US" sz="2000" dirty="0" smtClean="0"/>
              <a:t>Prices have bounced so much that the one-time hit may not be as visible as usual vs. risky to take the hit when so many are underwater</a:t>
            </a:r>
          </a:p>
          <a:p>
            <a:pPr lvl="1"/>
            <a:r>
              <a:rPr lang="en-US" sz="2000" dirty="0" smtClean="0"/>
              <a:t>History of D President and R Congress cutting deficit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3625</TotalTime>
  <Words>1257</Words>
  <Application>Microsoft Office PowerPoint</Application>
  <PresentationFormat>On-screen Show (4:3)</PresentationFormat>
  <Paragraphs>120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Ripple</vt:lpstr>
      <vt:lpstr>“A Washington View on the Year Ahead”</vt:lpstr>
      <vt:lpstr>Overview</vt:lpstr>
      <vt:lpstr>Foreclosure-gate &amp; the Back Office</vt:lpstr>
      <vt:lpstr>Foreclosuregate &amp; the UCC</vt:lpstr>
      <vt:lpstr>From Robo-signing to MSR Reform</vt:lpstr>
      <vt:lpstr>MSR Reform</vt:lpstr>
      <vt:lpstr>Has D.C. Fallen Out of Love with Homeownership?</vt:lpstr>
      <vt:lpstr>Hit the Housing Subsidies?</vt:lpstr>
      <vt:lpstr>Hit the Housing Subsidies? (part 2)</vt:lpstr>
      <vt:lpstr>Republicans in Congress</vt:lpstr>
      <vt:lpstr>Conclusion: Next Year in Congress</vt:lpstr>
    </vt:vector>
  </TitlesOfParts>
  <Company>Morrison &amp; Foerster LLP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Model for When Disclosure Helps Security</dc:title>
  <dc:creator>Peter Swire</dc:creator>
  <cp:lastModifiedBy>Peter Swire</cp:lastModifiedBy>
  <cp:revision>194</cp:revision>
  <dcterms:created xsi:type="dcterms:W3CDTF">2003-11-21T15:44:49Z</dcterms:created>
  <dcterms:modified xsi:type="dcterms:W3CDTF">2010-12-10T16:01:07Z</dcterms:modified>
</cp:coreProperties>
</file>