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1"/>
  </p:notesMasterIdLst>
  <p:sldIdLst>
    <p:sldId id="369" r:id="rId2"/>
    <p:sldId id="347" r:id="rId3"/>
    <p:sldId id="370" r:id="rId4"/>
    <p:sldId id="371" r:id="rId5"/>
    <p:sldId id="372" r:id="rId6"/>
    <p:sldId id="374" r:id="rId7"/>
    <p:sldId id="375" r:id="rId8"/>
    <p:sldId id="373" r:id="rId9"/>
    <p:sldId id="37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03" autoAdjust="0"/>
  </p:normalViewPr>
  <p:slideViewPr>
    <p:cSldViewPr>
      <p:cViewPr varScale="1">
        <p:scale>
          <a:sx n="130" d="100"/>
          <a:sy n="130" d="100"/>
        </p:scale>
        <p:origin x="-4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89D6654-DA4B-460C-8FB0-15C2D43EF16E}" type="datetimeFigureOut">
              <a:rPr lang="en-US"/>
              <a:pPr>
                <a:defRPr/>
              </a:pPr>
              <a:t>11/17/11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F55D800-D281-4F06-8293-4ADD30E14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14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EC9A0-3A2C-4B71-9C22-133CB73DC4F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5D800-D281-4F06-8293-4ADD30E149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5D800-D281-4F06-8293-4ADD30E149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5D800-D281-4F06-8293-4ADD30E149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5D800-D281-4F06-8293-4ADD30E149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55D800-D281-4F06-8293-4ADD30E149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1440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40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AA273-D84D-436D-B99F-A81B17503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85A04-E8B0-4FFE-AA8C-193FDB9C0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61F9C-ABED-4C78-AB3F-A6BCD8B1F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ED42B-AC64-40C3-97DC-D8079BBAA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07F9E-F04F-4314-8B8B-D1351F76E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DA63B-8DD0-4616-9E86-21C78A9C9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BED19-C3C3-4FA5-9093-030D94D6D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F4C29-3BCF-475D-9398-2EC0D6C7C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B184C-43FF-4563-BCF4-023BB2288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8412F-2F33-48F9-8472-B546E909D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8315D-88A6-434F-B7E5-B0C34714A1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318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19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0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1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2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3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4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5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6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7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28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330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1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2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3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4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5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6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7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8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39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0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1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2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3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4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5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6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47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349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0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1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2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3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4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5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6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7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8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59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0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1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2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3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4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5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3367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8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69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0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1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2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373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337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37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37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378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1337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8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81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82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8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CF20C73-1121-4663-B39D-B68E2B7F4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466850"/>
          </a:xfrm>
        </p:spPr>
        <p:txBody>
          <a:bodyPr/>
          <a:lstStyle/>
          <a:p>
            <a:r>
              <a:rPr lang="en-US" sz="3600" b="1" dirty="0" smtClean="0"/>
              <a:t>“Social Networks, Privacy and Freedom of Association”</a:t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276600"/>
            <a:ext cx="7086600" cy="2819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Professor Peter Swire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Ohio State University</a:t>
            </a:r>
          </a:p>
          <a:p>
            <a:pPr algn="l"/>
            <a:r>
              <a:rPr lang="en-US" sz="2800" dirty="0" smtClean="0"/>
              <a:t>Social Media &amp; the Law</a:t>
            </a:r>
          </a:p>
          <a:p>
            <a:pPr algn="l"/>
            <a:r>
              <a:rPr lang="en-US" sz="2800" dirty="0" smtClean="0"/>
              <a:t>UNC Chapel Hill</a:t>
            </a:r>
          </a:p>
          <a:p>
            <a:pPr algn="l"/>
            <a:r>
              <a:rPr lang="en-US" sz="2800" dirty="0" smtClean="0"/>
              <a:t>November 18, </a:t>
            </a:r>
            <a:r>
              <a:rPr lang="en-US" sz="2800" dirty="0" smtClean="0"/>
              <a:t>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Linguistics: “network” and “association”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Social networks as platforms for association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Cyber conferences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One panel on political mobilization – celebrate sharing of personal information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One panel on privacy – concern about sharing of personal information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Towards an integrated view – spotting the issues, intellectual structure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Doctrine on possible state action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“Privacy by design”; Do Not Track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Do Not Track, even for political parties and non-profits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Data empowerment v. data protection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39825"/>
          </a:xfrm>
        </p:spPr>
        <p:txBody>
          <a:bodyPr/>
          <a:lstStyle/>
          <a:p>
            <a:r>
              <a:rPr lang="en-US" sz="3200" dirty="0" smtClean="0"/>
              <a:t>“Network” &amp; “Association”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Linguistics: “network” and “association”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Also, “links”, “relationships”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“Circles” form “groups” and “associations”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Social networks as locus of political mobilization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Egypt, Tunisia, Arab spring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Obama campaign: New Media, and get friends to get friends to knock on doors</a:t>
            </a:r>
          </a:p>
          <a:p>
            <a:pPr marL="1200150" lvl="2">
              <a:buFont typeface="+mj-lt"/>
              <a:buAutoNum type="arabicPeriod"/>
            </a:pPr>
            <a:r>
              <a:rPr lang="en-US" sz="2000" dirty="0" smtClean="0"/>
              <a:t> A different “progressive” view of privacy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Tea Party</a:t>
            </a:r>
          </a:p>
          <a:p>
            <a:pPr marL="1200150" lvl="2">
              <a:buFont typeface="+mj-lt"/>
              <a:buAutoNum type="arabicPeriod"/>
            </a:pPr>
            <a:r>
              <a:rPr lang="en-US" sz="2000" dirty="0" smtClean="0"/>
              <a:t> Senator Brown; not a left/right split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Social media central to associational activity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Already by 2009, 97% of charities in the U.S. used some form of social media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2011 Pew study: majority of online users in the US have been invited via Internet to join a group; 38% have used the Internet to invite others to join a group</a:t>
            </a:r>
          </a:p>
          <a:p>
            <a:pPr marL="1200150" lvl="2"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71050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1</a:t>
            </a:r>
            <a:r>
              <a:rPr lang="en-US" sz="3600" baseline="30000" dirty="0" smtClean="0"/>
              <a:t>st</a:t>
            </a:r>
            <a:r>
              <a:rPr lang="en-US" sz="3600" dirty="0" smtClean="0"/>
              <a:t> Amendment Doctrine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00050">
              <a:buFont typeface="+mj-lt"/>
              <a:buAutoNum type="arabicPeriod"/>
            </a:pPr>
            <a:r>
              <a:rPr lang="en-US" sz="2000" dirty="0" smtClean="0"/>
              <a:t>Possible state action to govern associations in social networks</a:t>
            </a:r>
          </a:p>
          <a:p>
            <a:pPr marL="400050">
              <a:buFont typeface="+mj-lt"/>
              <a:buAutoNum type="arabicPeriod"/>
            </a:pPr>
            <a:r>
              <a:rPr lang="en-US" sz="2000" dirty="0"/>
              <a:t>“Expressive” association, not </a:t>
            </a:r>
            <a:r>
              <a:rPr lang="en-US" sz="2000" dirty="0" smtClean="0"/>
              <a:t>“intimate</a:t>
            </a:r>
            <a:r>
              <a:rPr lang="en-US" sz="2000" dirty="0"/>
              <a:t>” </a:t>
            </a:r>
            <a:endParaRPr lang="en-US" sz="2000" dirty="0" smtClean="0"/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Strict scrutiny thus far test for association, ok if: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Compelling state interest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Unrelated to the suppression of ideas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That cannot be achieved through means significantly less restrictive of associational freedom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Perhaps “commercial association”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Social network challenges its ability to supply association 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Perhaps “time, place, and manner association”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Some aspects of social networks are regulated, while allowing “ample alternative channels” for association</a:t>
            </a:r>
          </a:p>
          <a:p>
            <a:pPr marL="40005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7105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Previously on Privacy &amp; Association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00050">
              <a:buFont typeface="+mj-lt"/>
              <a:buAutoNum type="arabicPeriod"/>
            </a:pPr>
            <a:r>
              <a:rPr lang="en-US" sz="2000" dirty="0" smtClean="0"/>
              <a:t>NAACP v. Alabama: state wanted membership list of NAACP members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Alabama lost: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Privacy interest of members, chilling effect if their association links revealed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Chilling as well of the NAACP’s associational rights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Limit on data flow supported freedom of association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Applied to social networks: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Freedom of association (to protect privacy) can be a state interest justifying privacy limits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As applied in a case, look at privacy rule’s restrictions on freedom of association (limit on data flows) and also its advancement of freedom of association (protect individuals from revealing their memberships)</a:t>
            </a:r>
          </a:p>
        </p:txBody>
      </p:sp>
    </p:spTree>
    <p:extLst>
      <p:ext uri="{BB962C8B-B14F-4D97-AF65-F5344CB8AC3E}">
        <p14:creationId xmlns:p14="http://schemas.microsoft.com/office/powerpoint/2010/main" val="1371050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Example 1: Privacy by Design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>
              <a:buFont typeface="+mj-lt"/>
              <a:buAutoNum type="arabicPeriod"/>
            </a:pPr>
            <a:r>
              <a:rPr lang="en-US" sz="2000" dirty="0"/>
              <a:t>Issue: legal mandate of “privacy by design”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Plaintiff can be a </a:t>
            </a:r>
            <a:r>
              <a:rPr lang="en-US" sz="2000" dirty="0"/>
              <a:t>political campaign or non-profit, and wants “outreach by design</a:t>
            </a:r>
            <a:r>
              <a:rPr lang="en-US" sz="2000" dirty="0" smtClean="0"/>
              <a:t>”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Plaintiff can be the social network, claiming “commercial association” rights violated by limits on the platform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Facts matter – effects on association, other alternatives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Doctrine matters – strict, commercial, or TPM scrutiny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358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Do Not 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400050">
              <a:buFont typeface="+mj-lt"/>
              <a:buAutoNum type="arabicPeriod"/>
            </a:pPr>
            <a:r>
              <a:rPr lang="en-US" sz="2000" dirty="0" smtClean="0"/>
              <a:t>Do Not Track unclear on details: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May limit display of targeted ads (industry view)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May limit collection of information across multiple sites (</a:t>
            </a:r>
            <a:r>
              <a:rPr lang="en-US" sz="2000" dirty="0" err="1" smtClean="0"/>
              <a:t>Cranor</a:t>
            </a:r>
            <a:r>
              <a:rPr lang="en-US" sz="2000" dirty="0" smtClean="0"/>
              <a:t> and “tracking”)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For display-only version of DNT</a:t>
            </a:r>
            <a:endParaRPr lang="en-US" sz="2000" dirty="0"/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This is the outreach by the organization to find people likely to be interested in joining the association or participating in a campaign/activity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May be strong argument for exception </a:t>
            </a:r>
            <a:r>
              <a:rPr lang="en-US" sz="2000" dirty="0"/>
              <a:t>for political campaigns and non-profits, as with Do Not </a:t>
            </a:r>
            <a:r>
              <a:rPr lang="en-US" sz="2000" dirty="0" smtClean="0"/>
              <a:t>Call</a:t>
            </a:r>
          </a:p>
          <a:p>
            <a:pPr marL="400050">
              <a:buFont typeface="+mj-lt"/>
              <a:buAutoNum type="arabicPeriod"/>
            </a:pPr>
            <a:r>
              <a:rPr lang="en-US" sz="2000" dirty="0" smtClean="0"/>
              <a:t>For collection limits version of DNT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Goes deeper into architecture of what data created &amp; shared</a:t>
            </a:r>
          </a:p>
          <a:p>
            <a:pPr marL="800100" lvl="1">
              <a:buFont typeface="+mj-lt"/>
              <a:buAutoNum type="arabicPeriod"/>
            </a:pPr>
            <a:r>
              <a:rPr lang="en-US" sz="2000" dirty="0" smtClean="0"/>
              <a:t>May be harder for challengers to say need accommodation specifically for political campaigns and non-profits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167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Data Empowerment v. Data Protection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Usual statement, in E.U. and more broadly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Fundamental/human right to privacy protection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Rights of the data subject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Form of the argument: the individual’s rights should outweigh utility (cost/benefit) arguments, and privacy should win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Additional point today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Fundamental right of freedom of association can be limited if the state protects privacy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Form of the argument: the individual’s rights to privacy (limit social networking sharing) are contrasted with an individual’s right to form and further associations (expand social networking sharing)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Similar to </a:t>
            </a:r>
            <a:r>
              <a:rPr lang="en-US" sz="2000" dirty="0" err="1" smtClean="0"/>
              <a:t>Volokh’s</a:t>
            </a:r>
            <a:r>
              <a:rPr lang="en-US" sz="2000" dirty="0" smtClean="0"/>
              <a:t> “right to speak truthfully” about another person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Here, the distinct “right to associate effectively” is at issue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Data empowerment v. data protection – doctrine and policy</a:t>
            </a:r>
          </a:p>
          <a:p>
            <a:pPr marL="457200" indent="-457200">
              <a:buFont typeface="+mj-lt"/>
              <a:buAutoNum type="arabicPeriod"/>
            </a:pPr>
            <a:endParaRPr lang="en-US" sz="1600" dirty="0" smtClean="0"/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71050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Conclusion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sz="2000" dirty="0"/>
              <a:t>Towards integrated intellectual structure for social networks as:</a:t>
            </a:r>
          </a:p>
          <a:p>
            <a:pPr lvl="1"/>
            <a:r>
              <a:rPr lang="en-US" sz="2000" dirty="0"/>
              <a:t>Platforms for association (share data)</a:t>
            </a:r>
          </a:p>
          <a:p>
            <a:pPr lvl="1"/>
            <a:r>
              <a:rPr lang="en-US" sz="2000" dirty="0"/>
              <a:t>Platforms for privacy invasion (limit sharing)</a:t>
            </a:r>
          </a:p>
          <a:p>
            <a:r>
              <a:rPr lang="en-US" sz="2000" dirty="0"/>
              <a:t>Individuals ourselves (and our non-profits and political groups)</a:t>
            </a:r>
          </a:p>
          <a:p>
            <a:pPr lvl="1"/>
            <a:r>
              <a:rPr lang="en-US" sz="2000" dirty="0"/>
              <a:t>Split within our psychology – data empowerment &amp; protection</a:t>
            </a:r>
          </a:p>
          <a:p>
            <a:r>
              <a:rPr lang="en-US" sz="2000" dirty="0" smtClean="0"/>
              <a:t>Legal </a:t>
            </a:r>
            <a:r>
              <a:rPr lang="en-US" sz="2000" dirty="0"/>
              <a:t>doctrine</a:t>
            </a:r>
          </a:p>
          <a:p>
            <a:pPr lvl="1"/>
            <a:r>
              <a:rPr lang="en-US" sz="2000" dirty="0"/>
              <a:t>Will need development of FOA law for </a:t>
            </a:r>
            <a:r>
              <a:rPr lang="en-US" sz="2000" dirty="0" smtClean="0"/>
              <a:t>association platforms</a:t>
            </a:r>
          </a:p>
          <a:p>
            <a:r>
              <a:rPr lang="en-US" sz="2000" dirty="0"/>
              <a:t>Practical politics</a:t>
            </a:r>
          </a:p>
          <a:p>
            <a:pPr lvl="1"/>
            <a:r>
              <a:rPr lang="en-US" sz="2000" dirty="0"/>
              <a:t>This is how politicians do their outreach, so may be hard to enact limits on association (NPR story</a:t>
            </a:r>
            <a:r>
              <a:rPr lang="en-US" sz="2000" dirty="0" smtClean="0"/>
              <a:t>)</a:t>
            </a:r>
            <a:endParaRPr lang="en-US" sz="2400" dirty="0"/>
          </a:p>
          <a:p>
            <a:r>
              <a:rPr lang="en-US" sz="2000" dirty="0"/>
              <a:t>Policy</a:t>
            </a:r>
          </a:p>
          <a:p>
            <a:pPr lvl="1"/>
            <a:r>
              <a:rPr lang="en-US" sz="2000" dirty="0"/>
              <a:t>Whatever is constitutional, question of how to achieve both </a:t>
            </a:r>
            <a:r>
              <a:rPr lang="en-US" sz="2000" dirty="0" smtClean="0"/>
              <a:t>goals</a:t>
            </a:r>
          </a:p>
          <a:p>
            <a:pPr lvl="1"/>
            <a:r>
              <a:rPr lang="en-US" sz="2000" dirty="0" smtClean="0"/>
              <a:t>Discussion of only one goal misses our dual aspirations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5591648"/>
      </p:ext>
    </p:extLst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5137</TotalTime>
  <Words>889</Words>
  <Application>Microsoft Macintosh PowerPoint</Application>
  <PresentationFormat>On-screen Show (4:3)</PresentationFormat>
  <Paragraphs>96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Ripple</vt:lpstr>
      <vt:lpstr>“Social Networks, Privacy and Freedom of Association”  </vt:lpstr>
      <vt:lpstr>Overview</vt:lpstr>
      <vt:lpstr>“Network” &amp; “Association”</vt:lpstr>
      <vt:lpstr>1st Amendment Doctrine</vt:lpstr>
      <vt:lpstr>Previously on Privacy &amp; Association</vt:lpstr>
      <vt:lpstr>Example 1: Privacy by Design</vt:lpstr>
      <vt:lpstr>Example 2: Do Not Track</vt:lpstr>
      <vt:lpstr>Data Empowerment v. Data Protection</vt:lpstr>
      <vt:lpstr>Conclusion</vt:lpstr>
    </vt:vector>
  </TitlesOfParts>
  <Company>Morrison &amp; Foerster LLP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Model for When Disclosure Helps Security</dc:title>
  <dc:creator>Peter Swire</dc:creator>
  <cp:lastModifiedBy>Peter Swire</cp:lastModifiedBy>
  <cp:revision>241</cp:revision>
  <dcterms:created xsi:type="dcterms:W3CDTF">2003-11-21T15:44:49Z</dcterms:created>
  <dcterms:modified xsi:type="dcterms:W3CDTF">2011-11-18T03:55:32Z</dcterms:modified>
</cp:coreProperties>
</file>