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sldIdLst>
    <p:sldId id="369" r:id="rId2"/>
    <p:sldId id="347" r:id="rId3"/>
    <p:sldId id="371" r:id="rId4"/>
    <p:sldId id="345" r:id="rId5"/>
    <p:sldId id="377" r:id="rId6"/>
    <p:sldId id="378" r:id="rId7"/>
    <p:sldId id="379" r:id="rId8"/>
    <p:sldId id="370" r:id="rId9"/>
    <p:sldId id="372" r:id="rId10"/>
    <p:sldId id="373" r:id="rId11"/>
    <p:sldId id="374" r:id="rId12"/>
    <p:sldId id="375" r:id="rId13"/>
    <p:sldId id="376" r:id="rId14"/>
    <p:sldId id="380" r:id="rId15"/>
    <p:sldId id="381" r:id="rId16"/>
    <p:sldId id="3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3" autoAdjust="0"/>
  </p:normalViewPr>
  <p:slideViewPr>
    <p:cSldViewPr>
      <p:cViewPr varScale="1">
        <p:scale>
          <a:sx n="71" d="100"/>
          <a:sy n="71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9D6654-DA4B-460C-8FB0-15C2D43EF16E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55D800-D281-4F06-8293-4ADD30E1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EC9A0-3A2C-4B71-9C22-133CB73DC4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44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A273-D84D-436D-B99F-A81B17503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5A04-E8B0-4FFE-AA8C-193FDB9C0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1F9C-ABED-4C78-AB3F-A6BCD8B1F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D42B-AC64-40C3-97DC-D8079BBAA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7F9E-F04F-4314-8B8B-D1351F76E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A63B-8DD0-4616-9E86-21C78A9C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ED19-C3C3-4FA5-9093-030D94D6D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F4C29-3BCF-475D-9398-2EC0D6C7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B184C-43FF-4563-BCF4-023BB228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412F-2F33-48F9-8472-B546E909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315D-88A6-434F-B7E5-B0C34714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3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3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3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F20C73-1121-4663-B39D-B68E2B7F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66850"/>
          </a:xfrm>
        </p:spPr>
        <p:txBody>
          <a:bodyPr/>
          <a:lstStyle/>
          <a:p>
            <a:r>
              <a:rPr lang="en-US" sz="4400" dirty="0" smtClean="0"/>
              <a:t>“Fixing the Broken Mortgage Servicing System”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7086600" cy="2819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Professor Peter Swire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Ohio State University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Center for American Progress</a:t>
            </a:r>
          </a:p>
          <a:p>
            <a:pPr algn="l"/>
            <a:r>
              <a:rPr lang="en-US" sz="2800" dirty="0" smtClean="0"/>
              <a:t>Midwinter Housing Finance Conference</a:t>
            </a:r>
          </a:p>
          <a:p>
            <a:pPr algn="l"/>
            <a:r>
              <a:rPr lang="en-US" sz="2800" dirty="0" smtClean="0"/>
              <a:t>February 10,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Rules for Good Workouts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200" dirty="0" smtClean="0"/>
              <a:t>Bankruptcy theory &amp; practice:</a:t>
            </a:r>
          </a:p>
          <a:p>
            <a:pPr lvl="1"/>
            <a:r>
              <a:rPr lang="en-US" sz="2200" dirty="0" smtClean="0"/>
              <a:t>Shift decision makers at time of insolvency (for homes, delinquency)</a:t>
            </a:r>
          </a:p>
          <a:p>
            <a:pPr lvl="2"/>
            <a:r>
              <a:rPr lang="en-US" sz="2200" dirty="0" smtClean="0"/>
              <a:t>Special servicers common in CRE</a:t>
            </a:r>
          </a:p>
          <a:p>
            <a:pPr lvl="2"/>
            <a:r>
              <a:rPr lang="en-US" sz="2200" dirty="0" smtClean="0"/>
              <a:t>Laurie Goodman proposal to have existing servicer &amp; two others bid at that point</a:t>
            </a:r>
          </a:p>
          <a:p>
            <a:pPr lvl="1"/>
            <a:r>
              <a:rPr lang="en-US" sz="2200" dirty="0" smtClean="0"/>
              <a:t>Decisional flexibility to make the workout decision that maximizes value for the pool (Bair supports)</a:t>
            </a:r>
          </a:p>
          <a:p>
            <a:pPr lvl="1"/>
            <a:r>
              <a:rPr lang="en-US" sz="2200" dirty="0" smtClean="0"/>
              <a:t>Major flaw of many previous contracts has been inflexibility to get approval for value-maximizing workouts</a:t>
            </a:r>
          </a:p>
          <a:p>
            <a:r>
              <a:rPr lang="en-US" sz="2200" dirty="0" smtClean="0"/>
              <a:t>Moving forward – achieve these goals for efficient workouts, with input from stakeholders on how to avoid incentives that prevent  efficient workouts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Holders of Interest Rate Risk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Agency and (to a lesser extent) private-label securities are enormous markets where investors take positions on future interest rates</a:t>
            </a:r>
          </a:p>
          <a:p>
            <a:r>
              <a:rPr lang="en-US" sz="2000" dirty="0" smtClean="0"/>
              <a:t>Future liquidity for housing finance requires well-aligned incentives for these investors and future servicers</a:t>
            </a:r>
          </a:p>
          <a:p>
            <a:r>
              <a:rPr lang="en-US" sz="2000" dirty="0" smtClean="0"/>
              <a:t>Biggest risk of misaligned incentives comes in prepayment speeds</a:t>
            </a:r>
          </a:p>
          <a:p>
            <a:r>
              <a:rPr lang="en-US" sz="2000" dirty="0" smtClean="0"/>
              <a:t>Recent Laurie Goodman report:</a:t>
            </a:r>
          </a:p>
          <a:p>
            <a:pPr lvl="1"/>
            <a:r>
              <a:rPr lang="en-US" sz="2000" dirty="0" smtClean="0"/>
              <a:t>Lower minimum servicing fees on performing loans</a:t>
            </a:r>
          </a:p>
          <a:p>
            <a:pPr lvl="1"/>
            <a:r>
              <a:rPr lang="en-US" sz="2000" dirty="0" smtClean="0"/>
              <a:t>Raise them on non-performing loans </a:t>
            </a:r>
          </a:p>
          <a:p>
            <a:pPr lvl="1"/>
            <a:r>
              <a:rPr lang="en-US" sz="2000" dirty="0" smtClean="0"/>
              <a:t>GSEs transfer/bid servicing at time of delinquency</a:t>
            </a:r>
          </a:p>
          <a:p>
            <a:pPr lvl="1"/>
            <a:r>
              <a:rPr lang="en-US" sz="2000" dirty="0" smtClean="0"/>
              <a:t>Much less need for advances by servicers</a:t>
            </a:r>
          </a:p>
          <a:p>
            <a:pPr lvl="1"/>
            <a:r>
              <a:rPr lang="en-US" sz="2000" dirty="0" smtClean="0"/>
              <a:t>Rules, such as no cherry-picking by servicers, to stop misaligned incentives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Servicers &amp; Reform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Servicers face problems</a:t>
            </a:r>
          </a:p>
          <a:p>
            <a:pPr lvl="1"/>
            <a:r>
              <a:rPr lang="en-US" sz="2000" dirty="0" smtClean="0"/>
              <a:t>Basel rules coming, MSRs capped as % of equity</a:t>
            </a:r>
          </a:p>
          <a:p>
            <a:pPr lvl="1"/>
            <a:r>
              <a:rPr lang="en-US" sz="2000" dirty="0" smtClean="0"/>
              <a:t>Current MSRs difficult to hedge: hard for smaller players, risky even for </a:t>
            </a:r>
            <a:r>
              <a:rPr lang="en-US" sz="2000" dirty="0" err="1" smtClean="0"/>
              <a:t>bigs</a:t>
            </a:r>
            <a:endParaRPr lang="en-US" sz="2000" dirty="0" smtClean="0"/>
          </a:p>
          <a:p>
            <a:pPr lvl="1"/>
            <a:r>
              <a:rPr lang="en-US" sz="2000" dirty="0" smtClean="0"/>
              <a:t>Operational risk – the costs of servicing non-performing was not prepared for, and is risky going forward given uncertainty</a:t>
            </a:r>
          </a:p>
          <a:p>
            <a:pPr lvl="1"/>
            <a:r>
              <a:rPr lang="en-US" sz="2000" dirty="0" err="1" smtClean="0"/>
              <a:t>Robo</a:t>
            </a:r>
            <a:r>
              <a:rPr lang="en-US" sz="2000" dirty="0" smtClean="0"/>
              <a:t>-signing, “show the note” and other litigation risk</a:t>
            </a:r>
          </a:p>
          <a:p>
            <a:pPr lvl="1"/>
            <a:r>
              <a:rPr lang="en-US" sz="2000" dirty="0" smtClean="0"/>
              <a:t>Political cross-fire from investors, consumers, regulators, and Congress</a:t>
            </a:r>
          </a:p>
          <a:p>
            <a:r>
              <a:rPr lang="en-US" sz="2000" dirty="0" smtClean="0"/>
              <a:t>Servicers thus at least open to change in system</a:t>
            </a:r>
          </a:p>
          <a:p>
            <a:pPr lvl="1"/>
            <a:r>
              <a:rPr lang="en-US" sz="2000" dirty="0" smtClean="0"/>
              <a:t>Surprising, quiet acceptance of need for national servicing standards, if only to get out of the cross-fire – set clearer expectations for servicers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z="3600" dirty="0" smtClean="0"/>
              <a:t>Regulators &amp; the Public Interest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Efficiency says reduce deadweight losses:</a:t>
            </a:r>
          </a:p>
          <a:p>
            <a:pPr lvl="1"/>
            <a:r>
              <a:rPr lang="en-US" sz="2000" dirty="0" smtClean="0"/>
              <a:t>Failure to get to efficient workouts</a:t>
            </a:r>
          </a:p>
          <a:p>
            <a:pPr lvl="1"/>
            <a:r>
              <a:rPr lang="en-US" sz="2000" dirty="0" smtClean="0"/>
              <a:t>Negative externalities on neighborhoods of foreclosures that could have been avoided</a:t>
            </a:r>
          </a:p>
          <a:p>
            <a:pPr lvl="1"/>
            <a:r>
              <a:rPr lang="en-US" sz="2000" dirty="0" smtClean="0"/>
              <a:t>Higher cost of capital due to greater-than-needed prepayment risk</a:t>
            </a:r>
          </a:p>
          <a:p>
            <a:pPr lvl="1"/>
            <a:r>
              <a:rPr lang="en-US" sz="2000" dirty="0" smtClean="0"/>
              <a:t>Homeowners’ optimal outcome not part of servicers’ current incentive structure</a:t>
            </a:r>
          </a:p>
          <a:p>
            <a:pPr lvl="1"/>
            <a:r>
              <a:rPr lang="en-US" sz="2000" dirty="0" smtClean="0"/>
              <a:t>Servicers face list of problems</a:t>
            </a:r>
          </a:p>
          <a:p>
            <a:r>
              <a:rPr lang="en-US" sz="2000" dirty="0" smtClean="0"/>
              <a:t>Fairness as well</a:t>
            </a:r>
          </a:p>
          <a:p>
            <a:pPr lvl="1"/>
            <a:r>
              <a:rPr lang="en-US" sz="2000" dirty="0" smtClean="0"/>
              <a:t>Lack of remedies for consumers is unfair – servicers make mistakes but no redress or market pressure</a:t>
            </a:r>
          </a:p>
          <a:p>
            <a:r>
              <a:rPr lang="en-US" sz="2000" dirty="0" smtClean="0"/>
              <a:t>Question of how to more to fairer and more efficient system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3600" dirty="0" smtClean="0"/>
              <a:t>Vehicles for 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000" dirty="0" smtClean="0"/>
              <a:t>FHFA &amp; FHA current process</a:t>
            </a:r>
          </a:p>
          <a:p>
            <a:r>
              <a:rPr lang="en-US" sz="2000" dirty="0" smtClean="0"/>
              <a:t>Financial regulators and qualified residential mortgage rule</a:t>
            </a:r>
          </a:p>
          <a:p>
            <a:pPr lvl="1"/>
            <a:r>
              <a:rPr lang="en-US" sz="2000" dirty="0" smtClean="0"/>
              <a:t>Small portion of loans but could set a standard</a:t>
            </a:r>
          </a:p>
          <a:p>
            <a:r>
              <a:rPr lang="en-US" sz="2000" dirty="0" smtClean="0"/>
              <a:t>State AG consent decree</a:t>
            </a:r>
          </a:p>
          <a:p>
            <a:r>
              <a:rPr lang="en-US" sz="2000" dirty="0" smtClean="0"/>
              <a:t>ASF and new standardized securitization and servicing contracts</a:t>
            </a:r>
          </a:p>
          <a:p>
            <a:r>
              <a:rPr lang="en-US" sz="2000" dirty="0" smtClean="0"/>
              <a:t>Congress</a:t>
            </a:r>
          </a:p>
          <a:p>
            <a:pPr lvl="1"/>
            <a:r>
              <a:rPr lang="en-US" sz="2000" dirty="0" smtClean="0"/>
              <a:t>May be possible to make changes without legislation</a:t>
            </a:r>
          </a:p>
          <a:p>
            <a:pPr lvl="1"/>
            <a:r>
              <a:rPr lang="en-US" sz="2000" dirty="0" smtClean="0"/>
              <a:t>Homeowner protections maybe work better with legislation – the history under TARP of voluntary programs</a:t>
            </a:r>
          </a:p>
          <a:p>
            <a:pPr lvl="1"/>
            <a:r>
              <a:rPr lang="en-US" sz="2000" dirty="0" err="1" smtClean="0"/>
              <a:t>Robo</a:t>
            </a:r>
            <a:r>
              <a:rPr lang="en-US" sz="2000" dirty="0" smtClean="0"/>
              <a:t> signing and bipartisan concern about mortgage servicing</a:t>
            </a:r>
          </a:p>
          <a:p>
            <a:pPr lvl="1"/>
            <a:r>
              <a:rPr lang="en-US" sz="2000" dirty="0" smtClean="0"/>
              <a:t>Perhaps can address pieces of litigation risk facing servicers, providing that incentive to come to the table</a:t>
            </a:r>
          </a:p>
          <a:p>
            <a:pPr lvl="1"/>
            <a:r>
              <a:rPr lang="en-US" sz="2000" dirty="0" smtClean="0"/>
              <a:t>Public hearings and congressional attention will maintain momentum to fix current problems</a:t>
            </a:r>
          </a:p>
          <a:p>
            <a:pPr lvl="1"/>
            <a:r>
              <a:rPr lang="en-US" sz="2000" dirty="0" smtClean="0"/>
              <a:t>Down payment on broader housing finance reform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 (Part 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everyone dislikes the current system, have the possibility of change</a:t>
            </a:r>
          </a:p>
          <a:p>
            <a:r>
              <a:rPr lang="en-US" sz="2000" dirty="0" smtClean="0"/>
              <a:t>Nothing natural or inevitable about current system</a:t>
            </a:r>
          </a:p>
          <a:p>
            <a:pPr lvl="1"/>
            <a:r>
              <a:rPr lang="en-US" sz="2000" dirty="0" smtClean="0"/>
              <a:t>New market concentration and servicing patterns during bubble</a:t>
            </a:r>
          </a:p>
          <a:p>
            <a:pPr lvl="1"/>
            <a:r>
              <a:rPr lang="en-US" sz="2000" dirty="0" smtClean="0"/>
              <a:t>Never stress tested before</a:t>
            </a:r>
          </a:p>
          <a:p>
            <a:pPr lvl="1"/>
            <a:r>
              <a:rPr lang="en-US" sz="2000" dirty="0" smtClean="0"/>
              <a:t>Magnitude of effects on homeowners not seen when delinquent loans could be refinanced, sold at a profit in foreclosure, or covered with credit card loans</a:t>
            </a:r>
          </a:p>
          <a:p>
            <a:pPr lvl="1"/>
            <a:r>
              <a:rPr lang="en-US" sz="2000" dirty="0" smtClean="0"/>
              <a:t>Magnitude of effects from lack of a workout mechanism not seen until we needed to do so many workouts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Recap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000" dirty="0" smtClean="0"/>
              <a:t>For homeowners, need some market and/or legal check against mistakes and abuse</a:t>
            </a:r>
          </a:p>
          <a:p>
            <a:r>
              <a:rPr lang="en-US" sz="2000" dirty="0" smtClean="0"/>
              <a:t>For credit risk, need good workouts</a:t>
            </a:r>
          </a:p>
          <a:p>
            <a:r>
              <a:rPr lang="en-US" sz="2000" dirty="0" smtClean="0"/>
              <a:t>For interest rate risk, need good incentives to avoid prepayment problems</a:t>
            </a:r>
          </a:p>
          <a:p>
            <a:r>
              <a:rPr lang="en-US" sz="2000" dirty="0" smtClean="0"/>
              <a:t>For servicers, need easier management of the asset and less operational risk</a:t>
            </a:r>
          </a:p>
          <a:p>
            <a:r>
              <a:rPr lang="en-US" sz="2000" dirty="0" smtClean="0"/>
              <a:t>For the public, reduce the enormous deadweight loss we’ve seen since home prices turned down</a:t>
            </a:r>
          </a:p>
          <a:p>
            <a:r>
              <a:rPr lang="en-US" sz="2000" dirty="0" smtClean="0"/>
              <a:t>In short, </a:t>
            </a:r>
          </a:p>
          <a:p>
            <a:pPr lvl="1"/>
            <a:r>
              <a:rPr lang="en-US" sz="2000" dirty="0" smtClean="0"/>
              <a:t>Fix this transmission belt, so that the funds can flow in a sensible way from homeowners to investors</a:t>
            </a:r>
          </a:p>
          <a:p>
            <a:pPr lvl="1"/>
            <a:r>
              <a:rPr lang="en-US" sz="2000" dirty="0" smtClean="0"/>
              <a:t>That’s a doable down payment on the bigger project of overall housing finance reform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current system is bad for all major stakeholders:</a:t>
            </a:r>
          </a:p>
          <a:p>
            <a:pPr lvl="1"/>
            <a:r>
              <a:rPr lang="en-US" sz="2000" dirty="0" smtClean="0"/>
              <a:t>Homeowners – my recent CAP report</a:t>
            </a:r>
          </a:p>
          <a:p>
            <a:pPr lvl="1"/>
            <a:r>
              <a:rPr lang="en-US" sz="2000" dirty="0" smtClean="0"/>
              <a:t>Holders of credit risk (GSEs, FHA, investors of PLS) – need better workouts</a:t>
            </a:r>
          </a:p>
          <a:p>
            <a:pPr lvl="1"/>
            <a:r>
              <a:rPr lang="en-US" sz="2000" dirty="0" smtClean="0"/>
              <a:t>Holders of interest rate risk (investors in agencies) – managing prepayments</a:t>
            </a:r>
          </a:p>
          <a:p>
            <a:pPr lvl="1"/>
            <a:r>
              <a:rPr lang="en-US" sz="2000" dirty="0" smtClean="0"/>
              <a:t>Servicers – Basel and operational risk</a:t>
            </a:r>
          </a:p>
          <a:p>
            <a:pPr lvl="1"/>
            <a:r>
              <a:rPr lang="en-US" sz="2000" dirty="0" smtClean="0"/>
              <a:t>The public interest</a:t>
            </a:r>
          </a:p>
          <a:p>
            <a:r>
              <a:rPr lang="en-US" sz="2000" dirty="0" smtClean="0"/>
              <a:t>Thus reasons for major change, soon</a:t>
            </a:r>
          </a:p>
          <a:p>
            <a:pPr lvl="1"/>
            <a:r>
              <a:rPr lang="en-US" sz="2000" dirty="0" smtClean="0"/>
              <a:t>The “transmission belt” for payments from homeowners to investors is broken, and needs to be fixed</a:t>
            </a:r>
          </a:p>
          <a:p>
            <a:pPr lvl="1"/>
            <a:r>
              <a:rPr lang="en-US" sz="2000" dirty="0" smtClean="0"/>
              <a:t>A “down payment’ on broader housing finance reform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Disclaimers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Disclaimers</a:t>
            </a:r>
          </a:p>
          <a:p>
            <a:pPr lvl="1"/>
            <a:r>
              <a:rPr lang="en-US" sz="2400" dirty="0" smtClean="0"/>
              <a:t>I left White House in August.  My views, not confidential government information</a:t>
            </a:r>
          </a:p>
          <a:p>
            <a:pPr lvl="1"/>
            <a:r>
              <a:rPr lang="en-US" sz="2400" dirty="0" smtClean="0"/>
              <a:t>Presenting new ideas here, so welcome your input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3600" dirty="0" smtClean="0"/>
              <a:t>Homeowners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000" dirty="0" smtClean="0"/>
              <a:t>Many critiques of current system from point of view of homeowners</a:t>
            </a:r>
          </a:p>
          <a:p>
            <a:pPr lvl="1"/>
            <a:r>
              <a:rPr lang="en-US" sz="2000" dirty="0" smtClean="0"/>
              <a:t>Mistakes in escrow</a:t>
            </a:r>
          </a:p>
          <a:p>
            <a:pPr lvl="1"/>
            <a:r>
              <a:rPr lang="en-US" sz="2000" dirty="0" smtClean="0"/>
              <a:t>Excessive and non-transparent fees (happened to me)</a:t>
            </a:r>
          </a:p>
          <a:p>
            <a:pPr lvl="1"/>
            <a:r>
              <a:rPr lang="en-US" sz="2000" dirty="0" smtClean="0"/>
              <a:t>Servicers prefer foreclosure, with payments to servicers from those proceeds</a:t>
            </a:r>
          </a:p>
          <a:p>
            <a:pPr lvl="1"/>
            <a:r>
              <a:rPr lang="en-US" sz="2000" dirty="0" smtClean="0"/>
              <a:t>Concerns that servicers protect second liens and so won’t do </a:t>
            </a:r>
            <a:r>
              <a:rPr lang="en-US" sz="2000" dirty="0" err="1" smtClean="0"/>
              <a:t>mods</a:t>
            </a:r>
            <a:r>
              <a:rPr lang="en-US" sz="2000" dirty="0" smtClean="0"/>
              <a:t>, short sales, etc. that threaten the seconds</a:t>
            </a:r>
          </a:p>
          <a:p>
            <a:pPr lvl="1"/>
            <a:r>
              <a:rPr lang="en-US" sz="2000" dirty="0" err="1" smtClean="0"/>
              <a:t>Robo</a:t>
            </a:r>
            <a:r>
              <a:rPr lang="en-US" sz="2000" dirty="0" smtClean="0"/>
              <a:t>-signing, lost documents, and other back office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Homeowners – CAP Report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 propose a simple market failure story for homeowners in current servicing structure</a:t>
            </a:r>
          </a:p>
          <a:p>
            <a:r>
              <a:rPr lang="en-US" sz="2000" dirty="0" smtClean="0"/>
              <a:t>No market pressure by homeowners on servicers</a:t>
            </a:r>
          </a:p>
          <a:p>
            <a:pPr lvl="1"/>
            <a:r>
              <a:rPr lang="en-US" sz="2000" dirty="0" smtClean="0"/>
              <a:t>If homeowner is dissatisfied, can try to refinance but the same servicer quite possibly will get the new loan</a:t>
            </a:r>
          </a:p>
          <a:p>
            <a:pPr lvl="1"/>
            <a:r>
              <a:rPr lang="en-US" sz="2000" dirty="0" smtClean="0"/>
              <a:t>Concentration in servicing has climbed sharply in past decade, with little differentiation so far as consumers are concerned</a:t>
            </a:r>
          </a:p>
          <a:p>
            <a:r>
              <a:rPr lang="en-US" sz="2000" dirty="0" smtClean="0"/>
              <a:t>Usually no legal redress for homeowners</a:t>
            </a:r>
          </a:p>
          <a:p>
            <a:r>
              <a:rPr lang="en-US" sz="2000" dirty="0" smtClean="0"/>
              <a:t>In short, no apparent incentive transaction-by-transaction for servicers to address homeowner concerns</a:t>
            </a:r>
          </a:p>
          <a:p>
            <a:pPr lvl="1"/>
            <a:r>
              <a:rPr lang="en-US" sz="2000" dirty="0" smtClean="0"/>
              <a:t>I’m not saying servicers don’t care – the point is the lack of market or legal incentives for servicers to care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Analogy to FCRA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219200"/>
          <a:ext cx="7772400" cy="4520806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89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Fair Credit Reporting 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Mortgage Servicing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The companies that affect consumers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Credit reporting agencies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Mortgage servicers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The clients of those companies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Lenders, insurers, 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Investors in mortgages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Protections for consumers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Fair Credit Reporting 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none currently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Candidates for Homeowner Protections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Substantive – “Homeowner Bill of Rights”</a:t>
            </a:r>
          </a:p>
          <a:p>
            <a:pPr lvl="1"/>
            <a:r>
              <a:rPr lang="en-US" sz="2000" dirty="0" smtClean="0"/>
              <a:t>Single point of contact</a:t>
            </a:r>
          </a:p>
          <a:p>
            <a:pPr lvl="1"/>
            <a:r>
              <a:rPr lang="en-US" sz="2000" dirty="0" smtClean="0"/>
              <a:t>Better disclosure – fees, possible conflicts of interest</a:t>
            </a:r>
          </a:p>
          <a:p>
            <a:pPr lvl="1"/>
            <a:r>
              <a:rPr lang="en-US" sz="2000" dirty="0" smtClean="0"/>
              <a:t>Penalties if prove pattern or practice of errors by servicer</a:t>
            </a:r>
          </a:p>
          <a:p>
            <a:pPr lvl="1"/>
            <a:r>
              <a:rPr lang="en-US" sz="2000" dirty="0" smtClean="0"/>
              <a:t>Better workout procedures to help homeowners and holders of credit risk (next topic)</a:t>
            </a:r>
          </a:p>
          <a:p>
            <a:r>
              <a:rPr lang="en-US" sz="2000" dirty="0" smtClean="0"/>
              <a:t>Procedural </a:t>
            </a:r>
          </a:p>
          <a:p>
            <a:pPr lvl="1"/>
            <a:r>
              <a:rPr lang="en-US" sz="2000" dirty="0" smtClean="0"/>
              <a:t>Mediation prior to foreclosure</a:t>
            </a:r>
          </a:p>
          <a:p>
            <a:pPr lvl="1"/>
            <a:r>
              <a:rPr lang="en-US" sz="2000" dirty="0" smtClean="0"/>
              <a:t>Arbitration (similar to FINRA)</a:t>
            </a:r>
          </a:p>
          <a:p>
            <a:pPr lvl="1"/>
            <a:r>
              <a:rPr lang="en-US" sz="2000" dirty="0" smtClean="0"/>
              <a:t>FCRA has modest statutory damages for private right of action</a:t>
            </a:r>
          </a:p>
          <a:p>
            <a:r>
              <a:rPr lang="en-US" sz="2000" dirty="0" smtClean="0"/>
              <a:t>Content of “National Standards” unclear because lack of market or existing legal remedies for homeowners </a:t>
            </a:r>
          </a:p>
          <a:p>
            <a:pPr lvl="1"/>
            <a:r>
              <a:rPr lang="en-US" sz="2000" dirty="0" smtClean="0"/>
              <a:t>Status quo, though, has been unfair and inefficient for homeowners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Holders of Credit Risk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000" dirty="0" smtClean="0"/>
              <a:t>In a world with no national price falls, had modest credit risk historically, for GSEs, FHA, and PLS investors</a:t>
            </a:r>
          </a:p>
          <a:p>
            <a:r>
              <a:rPr lang="en-US" sz="2000" dirty="0" smtClean="0"/>
              <a:t>30 straight months of housing price declines nationally by January 2009, so large embedded losses in current portfolios</a:t>
            </a:r>
          </a:p>
          <a:p>
            <a:r>
              <a:rPr lang="en-US" sz="2000" dirty="0" smtClean="0"/>
              <a:t>Credit risk likely significant going forward</a:t>
            </a:r>
          </a:p>
          <a:p>
            <a:pPr lvl="1"/>
            <a:r>
              <a:rPr lang="en-US" sz="2000" dirty="0" smtClean="0"/>
              <a:t>Flat or modest home price appreciation</a:t>
            </a:r>
          </a:p>
          <a:p>
            <a:pPr lvl="1"/>
            <a:r>
              <a:rPr lang="en-US" sz="2000" dirty="0" smtClean="0"/>
              <a:t>Lost wealth and broken credit histories for many borrowers</a:t>
            </a:r>
          </a:p>
          <a:p>
            <a:r>
              <a:rPr lang="en-US" sz="2000" dirty="0" smtClean="0"/>
              <a:t>What should servicing system do in the face of that credit risk?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Need for Good Workouts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Thesis: holders of credit risk prefer +/- 80 cents to +/- 60 cents</a:t>
            </a:r>
          </a:p>
          <a:p>
            <a:r>
              <a:rPr lang="en-US" sz="2200" dirty="0" smtClean="0"/>
              <a:t>Severity in foreclosure higher than for workouts such as </a:t>
            </a:r>
            <a:r>
              <a:rPr lang="en-US" sz="2200" dirty="0" err="1" smtClean="0"/>
              <a:t>mods</a:t>
            </a:r>
            <a:r>
              <a:rPr lang="en-US" sz="2200" dirty="0" smtClean="0"/>
              <a:t>, short sales, DIL</a:t>
            </a:r>
          </a:p>
          <a:p>
            <a:r>
              <a:rPr lang="en-US" sz="2200" dirty="0" smtClean="0"/>
              <a:t>Consensus that servicers have not done well at workouts</a:t>
            </a:r>
          </a:p>
          <a:p>
            <a:pPr lvl="1"/>
            <a:r>
              <a:rPr lang="en-US" sz="2200" dirty="0" smtClean="0"/>
              <a:t>They weren’t staffed for it at start of crisis</a:t>
            </a:r>
          </a:p>
          <a:p>
            <a:pPr lvl="1"/>
            <a:r>
              <a:rPr lang="en-US" sz="2200" dirty="0" smtClean="0"/>
              <a:t>Contractual limits on workouts</a:t>
            </a:r>
          </a:p>
          <a:p>
            <a:pPr lvl="1"/>
            <a:r>
              <a:rPr lang="en-US" sz="2200" dirty="0" smtClean="0"/>
              <a:t>Bair: “misaligned incentives” </a:t>
            </a:r>
          </a:p>
          <a:p>
            <a:pPr lvl="2"/>
            <a:r>
              <a:rPr lang="en-US" sz="2200" dirty="0" smtClean="0"/>
              <a:t>Servicers often paid more in foreclosure than alternatives</a:t>
            </a:r>
          </a:p>
          <a:p>
            <a:pPr lvl="2"/>
            <a:r>
              <a:rPr lang="en-US" sz="2200" dirty="0" smtClean="0"/>
              <a:t>Concerns about incentive effects of servicers also holding seconds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3939</TotalTime>
  <Words>1294</Words>
  <Application>Microsoft Office PowerPoint</Application>
  <PresentationFormat>On-screen Show (4:3)</PresentationFormat>
  <Paragraphs>157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Ripple</vt:lpstr>
      <vt:lpstr>“Fixing the Broken Mortgage Servicing System”</vt:lpstr>
      <vt:lpstr>Overview</vt:lpstr>
      <vt:lpstr>Disclaimers</vt:lpstr>
      <vt:lpstr>Homeowners</vt:lpstr>
      <vt:lpstr>Homeowners – CAP Report</vt:lpstr>
      <vt:lpstr>Analogy to FCRA</vt:lpstr>
      <vt:lpstr>Candidates for Homeowner Protections </vt:lpstr>
      <vt:lpstr>Holders of Credit Risk</vt:lpstr>
      <vt:lpstr>Need for Good Workouts</vt:lpstr>
      <vt:lpstr>Rules for Good Workouts</vt:lpstr>
      <vt:lpstr>Holders of Interest Rate Risk</vt:lpstr>
      <vt:lpstr>Servicers &amp; Reform</vt:lpstr>
      <vt:lpstr>Regulators &amp; the Public Interest</vt:lpstr>
      <vt:lpstr>Vehicles for Change</vt:lpstr>
      <vt:lpstr>Conclusion (Part I)</vt:lpstr>
      <vt:lpstr>Recap</vt:lpstr>
    </vt:vector>
  </TitlesOfParts>
  <Company>Morrison &amp; Foerster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for When Disclosure Helps Security</dc:title>
  <dc:creator>Peter Swire</dc:creator>
  <cp:lastModifiedBy>Peter Swire</cp:lastModifiedBy>
  <cp:revision>214</cp:revision>
  <dcterms:created xsi:type="dcterms:W3CDTF">2003-11-21T15:44:49Z</dcterms:created>
  <dcterms:modified xsi:type="dcterms:W3CDTF">2011-02-10T06:15:53Z</dcterms:modified>
</cp:coreProperties>
</file>