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9" r:id="rId2"/>
    <p:sldId id="288" r:id="rId3"/>
    <p:sldId id="289" r:id="rId4"/>
    <p:sldId id="282" r:id="rId5"/>
    <p:sldId id="283" r:id="rId6"/>
    <p:sldId id="285" r:id="rId7"/>
    <p:sldId id="280" r:id="rId8"/>
    <p:sldId id="286" r:id="rId9"/>
    <p:sldId id="264" r:id="rId10"/>
    <p:sldId id="291" r:id="rId11"/>
    <p:sldId id="287" r:id="rId12"/>
    <p:sldId id="281" r:id="rId13"/>
    <p:sldId id="292" r:id="rId14"/>
    <p:sldId id="290" r:id="rId15"/>
    <p:sldId id="29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-1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0D328-4377-403E-A8D8-04C43B9DB6B1}" type="datetimeFigureOut">
              <a:rPr lang="en-US" smtClean="0"/>
              <a:pPr/>
              <a:t>10/16/11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AC0A4-0247-47BA-B8D6-C5AB35C666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8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AC0A4-0247-47BA-B8D6-C5AB35C666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AC0A4-0247-47BA-B8D6-C5AB35C6663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5344-C265-471D-88B9-046D7220DA31}" type="datetimeFigureOut">
              <a:rPr lang="en-US" smtClean="0"/>
              <a:pPr/>
              <a:t>10/16/11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5798-AD98-40CC-8DB3-B25717D49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5344-C265-471D-88B9-046D7220DA31}" type="datetimeFigureOut">
              <a:rPr lang="en-US" smtClean="0"/>
              <a:pPr/>
              <a:t>10/16/11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5798-AD98-40CC-8DB3-B25717D49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5344-C265-471D-88B9-046D7220DA31}" type="datetimeFigureOut">
              <a:rPr lang="en-US" smtClean="0"/>
              <a:pPr/>
              <a:t>10/16/11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5798-AD98-40CC-8DB3-B25717D49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5344-C265-471D-88B9-046D7220DA31}" type="datetimeFigureOut">
              <a:rPr lang="en-US" smtClean="0"/>
              <a:pPr/>
              <a:t>10/16/11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5798-AD98-40CC-8DB3-B25717D49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5344-C265-471D-88B9-046D7220DA31}" type="datetimeFigureOut">
              <a:rPr lang="en-US" smtClean="0"/>
              <a:pPr/>
              <a:t>10/16/11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5798-AD98-40CC-8DB3-B25717D49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5344-C265-471D-88B9-046D7220DA31}" type="datetimeFigureOut">
              <a:rPr lang="en-US" smtClean="0"/>
              <a:pPr/>
              <a:t>10/16/11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5798-AD98-40CC-8DB3-B25717D49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5344-C265-471D-88B9-046D7220DA31}" type="datetimeFigureOut">
              <a:rPr lang="en-US" smtClean="0"/>
              <a:pPr/>
              <a:t>10/16/11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5798-AD98-40CC-8DB3-B25717D49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5344-C265-471D-88B9-046D7220DA31}" type="datetimeFigureOut">
              <a:rPr lang="en-US" smtClean="0"/>
              <a:pPr/>
              <a:t>10/16/11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5798-AD98-40CC-8DB3-B25717D49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5344-C265-471D-88B9-046D7220DA31}" type="datetimeFigureOut">
              <a:rPr lang="en-US" smtClean="0"/>
              <a:pPr/>
              <a:t>10/16/11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5798-AD98-40CC-8DB3-B25717D49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5344-C265-471D-88B9-046D7220DA31}" type="datetimeFigureOut">
              <a:rPr lang="en-US" smtClean="0"/>
              <a:pPr/>
              <a:t>10/16/11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5798-AD98-40CC-8DB3-B25717D49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5344-C265-471D-88B9-046D7220DA31}" type="datetimeFigureOut">
              <a:rPr lang="en-US" smtClean="0"/>
              <a:pPr/>
              <a:t>10/16/11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5798-AD98-40CC-8DB3-B25717D49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A5344-C265-471D-88B9-046D7220DA31}" type="datetimeFigureOut">
              <a:rPr lang="en-US" smtClean="0"/>
              <a:pPr/>
              <a:t>10/16/11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E5798-AD98-40CC-8DB3-B25717D49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1" Type="http://schemas.microsoft.com/office/2007/relationships/media" Target="file://localhost/Users/KTA/Desktop/arWJA0jVPAc.wmv" TargetMode="External"/><Relationship Id="rId2" Type="http://schemas.openxmlformats.org/officeDocument/2006/relationships/video" Target="file://localhost/Users/KTA/Desktop/arWJA0jVPAc.wm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066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How Can We Deal with Risks</a:t>
            </a:r>
            <a:br>
              <a:rPr lang="en-US" sz="4000" b="1" dirty="0" smtClean="0"/>
            </a:br>
            <a:r>
              <a:rPr lang="en-US" sz="4000" b="1" dirty="0" smtClean="0"/>
              <a:t> from the Internet:</a:t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 Why Privacy Legislation</a:t>
            </a:r>
            <a:br>
              <a:rPr lang="en-US" sz="4000" b="1" dirty="0" smtClean="0"/>
            </a:br>
            <a:r>
              <a:rPr lang="en-US" sz="4000" b="1" dirty="0" smtClean="0"/>
              <a:t> Is Hot Right Now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705600" cy="1752600"/>
          </a:xfrm>
        </p:spPr>
        <p:txBody>
          <a:bodyPr>
            <a:noAutofit/>
          </a:bodyPr>
          <a:lstStyle/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Professor Peter Swire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Ohio State University/Center for American Progress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5</a:t>
            </a:r>
            <a:r>
              <a:rPr 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TransAtlantic</a:t>
            </a:r>
            <a:r>
              <a:rPr lang="en-US" sz="2400" dirty="0" smtClean="0">
                <a:solidFill>
                  <a:schemeClr val="tx1"/>
                </a:solidFill>
              </a:rPr>
              <a:t> Market Conference: Protecting Critical Technology &amp; Infrastructure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October 16, 2011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U.S.</a:t>
            </a:r>
          </a:p>
          <a:p>
            <a:pPr lvl="1"/>
            <a:r>
              <a:rPr lang="en-US" sz="2000" dirty="0" smtClean="0"/>
              <a:t>No legislation to date</a:t>
            </a:r>
          </a:p>
          <a:p>
            <a:pPr lvl="2"/>
            <a:r>
              <a:rPr lang="en-US" sz="2000" dirty="0" smtClean="0"/>
              <a:t>Hearings on Apple/Google – surprise that phones were mapping location</a:t>
            </a:r>
          </a:p>
          <a:p>
            <a:pPr lvl="1"/>
            <a:r>
              <a:rPr lang="en-US" sz="2000" dirty="0" smtClean="0"/>
              <a:t>Small % of aps that collect location information had any privacy policy, spring 2011</a:t>
            </a:r>
          </a:p>
          <a:p>
            <a:pPr lvl="2"/>
            <a:r>
              <a:rPr lang="en-US" sz="2000" dirty="0" smtClean="0"/>
              <a:t>Self-regulatory effort now by FPF/CDT and industry</a:t>
            </a:r>
          </a:p>
          <a:p>
            <a:r>
              <a:rPr lang="en-US" sz="2000" dirty="0" smtClean="0"/>
              <a:t>E.U.</a:t>
            </a:r>
          </a:p>
          <a:p>
            <a:pPr lvl="1"/>
            <a:r>
              <a:rPr lang="en-US" sz="2000" dirty="0" smtClean="0"/>
              <a:t>Article 29 Working Group</a:t>
            </a:r>
          </a:p>
          <a:p>
            <a:pPr lvl="2"/>
            <a:r>
              <a:rPr lang="en-US" sz="2000" dirty="0" smtClean="0"/>
              <a:t>Opt in consent, specific to location</a:t>
            </a:r>
          </a:p>
          <a:p>
            <a:pPr lvl="2"/>
            <a:r>
              <a:rPr lang="en-US" sz="2000" dirty="0" smtClean="0"/>
              <a:t>General data protection rules apply to location information</a:t>
            </a:r>
          </a:p>
        </p:txBody>
      </p:sp>
    </p:spTree>
    <p:extLst>
      <p:ext uri="{BB962C8B-B14F-4D97-AF65-F5344CB8AC3E}">
        <p14:creationId xmlns:p14="http://schemas.microsoft.com/office/powerpoint/2010/main" val="570020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Behavioral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U.S.</a:t>
            </a:r>
          </a:p>
          <a:p>
            <a:pPr lvl="1"/>
            <a:r>
              <a:rPr lang="en-US" sz="2000" dirty="0" smtClean="0"/>
              <a:t>Steady push from FTC for industry self regulation</a:t>
            </a:r>
          </a:p>
          <a:p>
            <a:pPr lvl="2"/>
            <a:r>
              <a:rPr lang="en-US" sz="2000" dirty="0" smtClean="0"/>
              <a:t>Browser modifications for user control</a:t>
            </a:r>
          </a:p>
          <a:p>
            <a:pPr lvl="2"/>
            <a:r>
              <a:rPr lang="en-US" sz="2000" dirty="0" smtClean="0"/>
              <a:t>Opt out icon on ads</a:t>
            </a:r>
          </a:p>
          <a:p>
            <a:pPr lvl="2"/>
            <a:r>
              <a:rPr lang="en-US" sz="2000" dirty="0" smtClean="0"/>
              <a:t>WSJ and other scrutiny of “What They Know”</a:t>
            </a:r>
          </a:p>
          <a:p>
            <a:pPr lvl="1"/>
            <a:r>
              <a:rPr lang="en-US" sz="2000" dirty="0" smtClean="0"/>
              <a:t>New laws?</a:t>
            </a:r>
          </a:p>
          <a:p>
            <a:pPr lvl="2"/>
            <a:r>
              <a:rPr lang="en-US" sz="2000" dirty="0" smtClean="0"/>
              <a:t>“Do Not Track” </a:t>
            </a:r>
            <a:r>
              <a:rPr lang="en-US" sz="2000" dirty="0" smtClean="0"/>
              <a:t>suggested by FTC – </a:t>
            </a:r>
            <a:r>
              <a:rPr lang="en-US" sz="2000" dirty="0" smtClean="0"/>
              <a:t>limit display </a:t>
            </a:r>
            <a:r>
              <a:rPr lang="en-US" sz="2000" dirty="0" smtClean="0"/>
              <a:t>of targeted ads</a:t>
            </a:r>
            <a:r>
              <a:rPr lang="en-US" sz="2000" dirty="0" smtClean="0"/>
              <a:t>, maybe more</a:t>
            </a:r>
          </a:p>
          <a:p>
            <a:pPr lvl="2"/>
            <a:r>
              <a:rPr lang="en-US" sz="2000" dirty="0" smtClean="0"/>
              <a:t>DNT for Kids legislation proposed</a:t>
            </a:r>
          </a:p>
          <a:p>
            <a:pPr lvl="1"/>
            <a:r>
              <a:rPr lang="en-US" sz="2000" dirty="0" smtClean="0"/>
              <a:t>Privacy advocate concern that built-in technology will over-collect and use information, with few safeguards on how data is used</a:t>
            </a:r>
            <a:endParaRPr lang="en-US" sz="2000" dirty="0"/>
          </a:p>
          <a:p>
            <a:pPr lvl="2"/>
            <a:r>
              <a:rPr lang="en-US" sz="2000" dirty="0" smtClean="0"/>
              <a:t>Concern about possible under-reaction by legal system to major increase in tracking</a:t>
            </a:r>
          </a:p>
        </p:txBody>
      </p:sp>
    </p:spTree>
    <p:extLst>
      <p:ext uri="{BB962C8B-B14F-4D97-AF65-F5344CB8AC3E}">
        <p14:creationId xmlns:p14="http://schemas.microsoft.com/office/powerpoint/2010/main" val="773955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EU Cookie Law in 2.5 Minutes</a:t>
            </a:r>
            <a:endParaRPr lang="en-US" sz="3600" dirty="0"/>
          </a:p>
        </p:txBody>
      </p:sp>
      <p:pic>
        <p:nvPicPr>
          <p:cNvPr id="4" name="arWJA0jVPAc.wmv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OBA and Trans-Atlantic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U.S. and slow ramp up of self-regulation</a:t>
            </a:r>
          </a:p>
          <a:p>
            <a:pPr lvl="1"/>
            <a:r>
              <a:rPr lang="en-US" sz="2000" dirty="0" smtClean="0"/>
              <a:t>Significant press and political concern</a:t>
            </a:r>
          </a:p>
          <a:p>
            <a:pPr lvl="1"/>
            <a:r>
              <a:rPr lang="en-US" sz="2000" dirty="0" smtClean="0"/>
              <a:t>Legislation difficult – few things pass Congress</a:t>
            </a:r>
          </a:p>
          <a:p>
            <a:r>
              <a:rPr lang="en-US" sz="2000" dirty="0" smtClean="0"/>
              <a:t>E.U. and possible dual Internet</a:t>
            </a:r>
          </a:p>
          <a:p>
            <a:pPr lvl="1"/>
            <a:r>
              <a:rPr lang="en-US" sz="2000" dirty="0" smtClean="0"/>
              <a:t>Will sites in U.K. put up all those notices?</a:t>
            </a:r>
          </a:p>
          <a:p>
            <a:r>
              <a:rPr lang="en-US" sz="2400" dirty="0" smtClean="0"/>
              <a:t>Reminds me of 1998-2000</a:t>
            </a:r>
          </a:p>
          <a:p>
            <a:pPr lvl="1"/>
            <a:r>
              <a:rPr lang="en-US" sz="2000" dirty="0" smtClean="0"/>
              <a:t>U.S. and interest in stronger government response</a:t>
            </a:r>
          </a:p>
          <a:p>
            <a:pPr lvl="1"/>
            <a:r>
              <a:rPr lang="en-US" sz="2000" dirty="0" smtClean="0"/>
              <a:t>E.U. and criticism that regulation outstrips what is practical or desirable</a:t>
            </a:r>
          </a:p>
          <a:p>
            <a:pPr lvl="1"/>
            <a:r>
              <a:rPr lang="en-US" sz="2000" dirty="0" smtClean="0"/>
              <a:t>Renewed Trans-Atlantic dialogue on privacy and data</a:t>
            </a:r>
          </a:p>
        </p:txBody>
      </p:sp>
    </p:spTree>
    <p:extLst>
      <p:ext uri="{BB962C8B-B14F-4D97-AF65-F5344CB8AC3E}">
        <p14:creationId xmlns:p14="http://schemas.microsoft.com/office/powerpoint/2010/main" val="1297315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Why Internet Rules Matter Today</a:t>
            </a:r>
            <a:endParaRPr lang="en-US" sz="2000" b="1" dirty="0"/>
          </a:p>
        </p:txBody>
      </p:sp>
      <p:pic>
        <p:nvPicPr>
          <p:cNvPr id="5" name="Content Placeholder 4" descr="300470_10150314561115978_587860977_7940108_2007690519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73" r="-18273"/>
          <a:stretch>
            <a:fillRect/>
          </a:stretch>
        </p:blipFill>
        <p:spPr>
          <a:xfrm>
            <a:off x="457200" y="838200"/>
            <a:ext cx="8229600" cy="5867400"/>
          </a:xfrm>
        </p:spPr>
      </p:pic>
    </p:spTree>
    <p:extLst>
      <p:ext uri="{BB962C8B-B14F-4D97-AF65-F5344CB8AC3E}">
        <p14:creationId xmlns:p14="http://schemas.microsoft.com/office/powerpoint/2010/main" val="52893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How get the best results from European scrutiny of industry practices?</a:t>
            </a:r>
          </a:p>
          <a:p>
            <a:pPr lvl="1"/>
            <a:r>
              <a:rPr lang="en-US" sz="2000" dirty="0" smtClean="0"/>
              <a:t>Don’t just say “individual rights” but work toward practical solutions</a:t>
            </a:r>
          </a:p>
          <a:p>
            <a:pPr lvl="1"/>
            <a:r>
              <a:rPr lang="en-US" sz="2000" dirty="0" smtClean="0"/>
              <a:t>Much easier to say “opt in” instead of “opt out” than it is to build the systems that do it, especially for OBA</a:t>
            </a:r>
          </a:p>
          <a:p>
            <a:r>
              <a:rPr lang="en-US" sz="2000" dirty="0" smtClean="0"/>
              <a:t>How get the best results from U.S. innovation and benefits to users? </a:t>
            </a:r>
          </a:p>
          <a:p>
            <a:pPr lvl="1"/>
            <a:r>
              <a:rPr lang="en-US" sz="2000" dirty="0" smtClean="0"/>
              <a:t>Social networks</a:t>
            </a:r>
          </a:p>
          <a:p>
            <a:pPr lvl="1"/>
            <a:r>
              <a:rPr lang="en-US" sz="2000" dirty="0" smtClean="0"/>
              <a:t>Mobile</a:t>
            </a:r>
          </a:p>
          <a:p>
            <a:pPr lvl="1"/>
            <a:r>
              <a:rPr lang="en-US" sz="2000" dirty="0" smtClean="0"/>
              <a:t>Internet eco-system that provides free content</a:t>
            </a:r>
          </a:p>
          <a:p>
            <a:r>
              <a:rPr lang="en-US" sz="2000" dirty="0" smtClean="0"/>
              <a:t>I suggest government-level engagement, together with privacy agency engagement, to seek the best from both approaches</a:t>
            </a:r>
          </a:p>
          <a:p>
            <a:pPr lvl="1"/>
            <a:r>
              <a:rPr lang="en-US" sz="2000" dirty="0" smtClean="0"/>
              <a:t>Keep the current “Safe Harbor” but consider how to update for today’s issues</a:t>
            </a:r>
          </a:p>
          <a:p>
            <a:r>
              <a:rPr lang="en-US" sz="2000" dirty="0" smtClean="0"/>
              <a:t>Together, imagine how to get a wonderful Internet for individuals, and also for economies on both sides of the Atlantic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5121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08038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The Internet Then</a:t>
            </a:r>
            <a:endParaRPr lang="en-US" sz="2000" b="1" dirty="0"/>
          </a:p>
        </p:txBody>
      </p:sp>
      <p:pic>
        <p:nvPicPr>
          <p:cNvPr id="4" name="Content Placeholder 3" descr="PastedGraphic-20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8" b="5318"/>
          <a:stretch>
            <a:fillRect/>
          </a:stretch>
        </p:blipFill>
        <p:spPr>
          <a:xfrm>
            <a:off x="457200" y="914400"/>
            <a:ext cx="8229600" cy="5211763"/>
          </a:xfrm>
        </p:spPr>
      </p:pic>
    </p:spTree>
    <p:extLst>
      <p:ext uri="{BB962C8B-B14F-4D97-AF65-F5344CB8AC3E}">
        <p14:creationId xmlns:p14="http://schemas.microsoft.com/office/powerpoint/2010/main" val="1646861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The Internet Now</a:t>
            </a:r>
            <a:endParaRPr lang="en-US" sz="2400" b="1" dirty="0"/>
          </a:p>
        </p:txBody>
      </p:sp>
      <p:pic>
        <p:nvPicPr>
          <p:cNvPr id="5" name="Content Placeholder 4" descr="PastedGraphic-2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9" b="7819"/>
          <a:stretch>
            <a:fillRect/>
          </a:stretch>
        </p:blipFill>
        <p:spPr>
          <a:xfrm>
            <a:off x="152400" y="914400"/>
            <a:ext cx="9067800" cy="5791200"/>
          </a:xfrm>
        </p:spPr>
      </p:pic>
    </p:spTree>
    <p:extLst>
      <p:ext uri="{BB962C8B-B14F-4D97-AF65-F5344CB8AC3E}">
        <p14:creationId xmlns:p14="http://schemas.microsoft.com/office/powerpoint/2010/main" val="1086953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Privacy legislation:</a:t>
            </a:r>
          </a:p>
          <a:p>
            <a:pPr lvl="1"/>
            <a:r>
              <a:rPr lang="en-US" sz="2000" dirty="0" smtClean="0"/>
              <a:t>U.S. - Numerous bills, </a:t>
            </a:r>
            <a:r>
              <a:rPr lang="en-US" sz="2000" dirty="0" smtClean="0"/>
              <a:t>hearings now, </a:t>
            </a:r>
            <a:r>
              <a:rPr lang="en-US" sz="2000" dirty="0" smtClean="0"/>
              <a:t>most in a decade</a:t>
            </a:r>
          </a:p>
          <a:p>
            <a:pPr lvl="1"/>
            <a:r>
              <a:rPr lang="en-US" sz="2000" dirty="0" smtClean="0"/>
              <a:t>E.U. - Directive update, first since 1995</a:t>
            </a:r>
          </a:p>
          <a:p>
            <a:r>
              <a:rPr lang="en-US" sz="2000" dirty="0" smtClean="0"/>
              <a:t>Theme: </a:t>
            </a:r>
          </a:p>
          <a:p>
            <a:pPr lvl="1"/>
            <a:r>
              <a:rPr lang="en-US" sz="2000" dirty="0" smtClean="0"/>
              <a:t>E.U. pattern of broad privacy laws, based on human rights, with exceptions in practice</a:t>
            </a:r>
          </a:p>
          <a:p>
            <a:pPr lvl="1"/>
            <a:r>
              <a:rPr lang="en-US" sz="2000" dirty="0" smtClean="0"/>
              <a:t>U.S. pattern of narrow laws, based on consumer protection, with extra enforcement through jawboning and the press</a:t>
            </a:r>
          </a:p>
          <a:p>
            <a:r>
              <a:rPr lang="en-US" sz="2000" dirty="0" smtClean="0"/>
              <a:t>Why now?</a:t>
            </a:r>
          </a:p>
          <a:p>
            <a:r>
              <a:rPr lang="en-US" sz="2000" dirty="0" smtClean="0"/>
              <a:t>How to draw on the best of both worlds?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167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German and other national data protection laws in 1970s and 1980s</a:t>
            </a:r>
          </a:p>
          <a:p>
            <a:r>
              <a:rPr lang="en-US" sz="2000" dirty="0" smtClean="0"/>
              <a:t>Twin goals of the E.U. Directive, 1995/1998</a:t>
            </a:r>
          </a:p>
          <a:p>
            <a:pPr lvl="1"/>
            <a:r>
              <a:rPr lang="en-US" sz="2000" dirty="0" smtClean="0"/>
              <a:t>Assure </a:t>
            </a:r>
            <a:r>
              <a:rPr lang="en-US" sz="2000" dirty="0" err="1" smtClean="0"/>
              <a:t>transborder</a:t>
            </a:r>
            <a:r>
              <a:rPr lang="en-US" sz="2000" dirty="0" smtClean="0"/>
              <a:t> data flows within EU</a:t>
            </a:r>
          </a:p>
          <a:p>
            <a:pPr lvl="1"/>
            <a:r>
              <a:rPr lang="en-US" sz="2000" dirty="0" smtClean="0"/>
              <a:t>Permit only legitimate processing of personal information</a:t>
            </a:r>
          </a:p>
          <a:p>
            <a:pPr lvl="1"/>
            <a:r>
              <a:rPr lang="en-US" sz="2000" dirty="0" smtClean="0"/>
              <a:t>Data to other countries only if “adequate” protection</a:t>
            </a:r>
          </a:p>
          <a:p>
            <a:r>
              <a:rPr lang="en-US" sz="2000" dirty="0" smtClean="0"/>
              <a:t>U.S. laws</a:t>
            </a:r>
          </a:p>
          <a:p>
            <a:pPr lvl="1"/>
            <a:r>
              <a:rPr lang="en-US" sz="2000" dirty="0" err="1" smtClean="0"/>
              <a:t>Sectoral</a:t>
            </a:r>
            <a:r>
              <a:rPr lang="en-US" sz="2000" dirty="0" smtClean="0"/>
              <a:t> laws since 1970 (Fair </a:t>
            </a:r>
            <a:r>
              <a:rPr lang="en-US" sz="2000" dirty="0" smtClean="0"/>
              <a:t>Credit Reporting Act)</a:t>
            </a:r>
            <a:endParaRPr lang="en-US" sz="2000" dirty="0" smtClean="0"/>
          </a:p>
          <a:p>
            <a:pPr lvl="1"/>
            <a:r>
              <a:rPr lang="en-US" sz="2000" dirty="0" smtClean="0"/>
              <a:t>HIPAA, GLB, children’s online in late 90’s</a:t>
            </a:r>
          </a:p>
          <a:p>
            <a:pPr lvl="1"/>
            <a:r>
              <a:rPr lang="en-US" sz="2000" dirty="0" smtClean="0"/>
              <a:t>FTC enforces for “deceptive” practices online </a:t>
            </a:r>
          </a:p>
          <a:p>
            <a:pPr lvl="1"/>
            <a:r>
              <a:rPr lang="en-US" sz="2000" dirty="0" smtClean="0"/>
              <a:t>But, no framework legislation</a:t>
            </a:r>
          </a:p>
          <a:p>
            <a:r>
              <a:rPr lang="en-US" sz="2000" dirty="0" smtClean="0"/>
              <a:t>EU/US “Safe Harbor” in 2000</a:t>
            </a:r>
          </a:p>
          <a:p>
            <a:pPr lvl="1"/>
            <a:r>
              <a:rPr lang="en-US" sz="2000" dirty="0" smtClean="0"/>
              <a:t>Many E.U. protections, but with clarity on practical exceptions</a:t>
            </a:r>
          </a:p>
          <a:p>
            <a:r>
              <a:rPr lang="en-US" sz="2000" dirty="0" smtClean="0"/>
              <a:t>Privacy less prominent after 9/11, but implementation continued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1595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Privacy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1990s – the Internet</a:t>
            </a:r>
          </a:p>
          <a:p>
            <a:pPr lvl="1"/>
            <a:r>
              <a:rPr lang="en-US" dirty="0" smtClean="0"/>
              <a:t>User goes to a web site</a:t>
            </a:r>
          </a:p>
          <a:p>
            <a:pPr lvl="1"/>
            <a:r>
              <a:rPr lang="en-US" dirty="0" smtClean="0"/>
              <a:t>Privacy policies created in 1990s</a:t>
            </a:r>
          </a:p>
          <a:p>
            <a:r>
              <a:rPr lang="en-US" dirty="0" smtClean="0"/>
              <a:t>Now</a:t>
            </a:r>
          </a:p>
          <a:p>
            <a:pPr lvl="1"/>
            <a:r>
              <a:rPr lang="en-US" dirty="0" smtClean="0"/>
              <a:t>Social networks</a:t>
            </a:r>
          </a:p>
          <a:p>
            <a:pPr lvl="1"/>
            <a:r>
              <a:rPr lang="en-US" dirty="0" smtClean="0"/>
              <a:t>Mobile privacy – location based services</a:t>
            </a:r>
          </a:p>
          <a:p>
            <a:pPr lvl="1"/>
            <a:r>
              <a:rPr lang="en-US" dirty="0" smtClean="0"/>
              <a:t>Online behavioral advertising &amp; “tracking” across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921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Facebook was founded 7 years ago</a:t>
            </a:r>
          </a:p>
          <a:p>
            <a:r>
              <a:rPr lang="en-US" dirty="0" smtClean="0"/>
              <a:t>Today, over 500 million users/day</a:t>
            </a:r>
          </a:p>
          <a:p>
            <a:r>
              <a:rPr lang="en-US" dirty="0" smtClean="0"/>
              <a:t>What privacy controls and laws for social media?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facebook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038600"/>
            <a:ext cx="2958801" cy="981456"/>
          </a:xfrm>
          <a:prstGeom prst="rect">
            <a:avLst/>
          </a:prstGeom>
        </p:spPr>
      </p:pic>
      <p:pic>
        <p:nvPicPr>
          <p:cNvPr id="5" name="Picture 4" descr="google-plus-logo.jpg"/>
          <p:cNvPicPr>
            <a:picLocks noChangeAspect="1"/>
          </p:cNvPicPr>
          <p:nvPr/>
        </p:nvPicPr>
        <p:blipFill>
          <a:blip r:embed="rId3"/>
          <a:srcRect t="26003" b="30004"/>
          <a:stretch>
            <a:fillRect/>
          </a:stretch>
        </p:blipFill>
        <p:spPr>
          <a:xfrm>
            <a:off x="304800" y="5257800"/>
            <a:ext cx="3835400" cy="962466"/>
          </a:xfrm>
          <a:prstGeom prst="rect">
            <a:avLst/>
          </a:prstGeom>
        </p:spPr>
      </p:pic>
      <p:pic>
        <p:nvPicPr>
          <p:cNvPr id="6" name="Picture 5" descr="LinkedIn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038600"/>
            <a:ext cx="3048000" cy="861017"/>
          </a:xfrm>
          <a:prstGeom prst="rect">
            <a:avLst/>
          </a:prstGeom>
        </p:spPr>
      </p:pic>
      <p:pic>
        <p:nvPicPr>
          <p:cNvPr id="8" name="Picture 7" descr="Twitter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5029200"/>
            <a:ext cx="4343400" cy="146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30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Legal Response to Social 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U.S.</a:t>
            </a:r>
          </a:p>
          <a:p>
            <a:pPr lvl="1"/>
            <a:r>
              <a:rPr lang="en-US" sz="2000" dirty="0" smtClean="0"/>
              <a:t>Legislative hearings, but no legislation</a:t>
            </a:r>
          </a:p>
          <a:p>
            <a:pPr lvl="1"/>
            <a:r>
              <a:rPr lang="en-US" sz="2000" dirty="0" smtClean="0"/>
              <a:t>No “deception” enforcement to date</a:t>
            </a:r>
          </a:p>
          <a:p>
            <a:pPr lvl="1"/>
            <a:r>
              <a:rPr lang="en-US" sz="2000" dirty="0" smtClean="0"/>
              <a:t>Lots of public commentary, market pressures (new competitors) will help preserve privacy</a:t>
            </a:r>
          </a:p>
          <a:p>
            <a:r>
              <a:rPr lang="en-US" sz="2000" dirty="0" smtClean="0"/>
              <a:t>E.U.</a:t>
            </a:r>
          </a:p>
          <a:p>
            <a:pPr lvl="1"/>
            <a:r>
              <a:rPr lang="en-US" sz="2000" dirty="0"/>
              <a:t>Schleswig-Holstein ordered all businesses in that state “to shut down their fan pages on Facebook and remove social plug-ins such as the ‘like’-button from their websites.” </a:t>
            </a:r>
            <a:endParaRPr lang="en-US" sz="2000" dirty="0" smtClean="0"/>
          </a:p>
          <a:p>
            <a:pPr lvl="1"/>
            <a:r>
              <a:rPr lang="en-US" sz="2000" dirty="0" smtClean="0"/>
              <a:t>Irish DPA announces comprehensive privacy audit of Facebook after “Europe vs. Facebook” lists 22 violations of E.U. privacy law</a:t>
            </a:r>
          </a:p>
        </p:txBody>
      </p:sp>
    </p:spTree>
    <p:extLst>
      <p:ext uri="{BB962C8B-B14F-4D97-AF65-F5344CB8AC3E}">
        <p14:creationId xmlns:p14="http://schemas.microsoft.com/office/powerpoint/2010/main" val="141206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Not long ago few people carried cell phones</a:t>
            </a:r>
          </a:p>
          <a:p>
            <a:r>
              <a:rPr lang="en-US" sz="2400" dirty="0" smtClean="0"/>
              <a:t>Today they are pervasive globally</a:t>
            </a:r>
          </a:p>
          <a:p>
            <a:r>
              <a:rPr lang="en-US" sz="2400" dirty="0" smtClean="0"/>
              <a:t>They track our location.</a:t>
            </a:r>
          </a:p>
          <a:p>
            <a:r>
              <a:rPr lang="en-US" sz="2400" dirty="0" smtClean="0"/>
              <a:t>What are the privacy issues?</a:t>
            </a:r>
          </a:p>
          <a:p>
            <a:endParaRPr lang="en-US" dirty="0"/>
          </a:p>
        </p:txBody>
      </p:sp>
      <p:pic>
        <p:nvPicPr>
          <p:cNvPr id="4" name="Picture 3" descr="Android-phone.jpg"/>
          <p:cNvPicPr>
            <a:picLocks noChangeAspect="1"/>
          </p:cNvPicPr>
          <p:nvPr/>
        </p:nvPicPr>
        <p:blipFill>
          <a:blip r:embed="rId3"/>
          <a:srcRect r="46607"/>
          <a:stretch>
            <a:fillRect/>
          </a:stretch>
        </p:blipFill>
        <p:spPr>
          <a:xfrm>
            <a:off x="6858000" y="3905148"/>
            <a:ext cx="1377857" cy="2413102"/>
          </a:xfrm>
          <a:prstGeom prst="rect">
            <a:avLst/>
          </a:prstGeom>
        </p:spPr>
      </p:pic>
      <p:pic>
        <p:nvPicPr>
          <p:cNvPr id="5" name="Picture 4" descr="iphone.jpg"/>
          <p:cNvPicPr>
            <a:picLocks noChangeAspect="1"/>
          </p:cNvPicPr>
          <p:nvPr/>
        </p:nvPicPr>
        <p:blipFill>
          <a:blip r:embed="rId4"/>
          <a:srcRect l="20408" r="20408"/>
          <a:stretch>
            <a:fillRect/>
          </a:stretch>
        </p:blipFill>
        <p:spPr>
          <a:xfrm>
            <a:off x="990600" y="4114800"/>
            <a:ext cx="1262771" cy="2133600"/>
          </a:xfrm>
          <a:prstGeom prst="rect">
            <a:avLst/>
          </a:prstGeom>
        </p:spPr>
      </p:pic>
      <p:pic>
        <p:nvPicPr>
          <p:cNvPr id="6" name="Picture 5" descr="windows-phone-mango-phone.jpg"/>
          <p:cNvPicPr>
            <a:picLocks noChangeAspect="1"/>
          </p:cNvPicPr>
          <p:nvPr/>
        </p:nvPicPr>
        <p:blipFill>
          <a:blip r:embed="rId5"/>
          <a:srcRect l="27000" r="28800"/>
          <a:stretch>
            <a:fillRect/>
          </a:stretch>
        </p:blipFill>
        <p:spPr>
          <a:xfrm>
            <a:off x="3962400" y="4191000"/>
            <a:ext cx="1167599" cy="1981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3960</TotalTime>
  <Words>805</Words>
  <Application>Microsoft Macintosh PowerPoint</Application>
  <PresentationFormat>On-screen Show (4:3)</PresentationFormat>
  <Paragraphs>104</Paragraphs>
  <Slides>15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How Can We Deal with Risks  from the Internet:   Why Privacy Legislation  Is Hot Right Now</vt:lpstr>
      <vt:lpstr>The Internet Then</vt:lpstr>
      <vt:lpstr>The Internet Now</vt:lpstr>
      <vt:lpstr>Overview</vt:lpstr>
      <vt:lpstr>Brief History</vt:lpstr>
      <vt:lpstr>Changing Privacy Challenges</vt:lpstr>
      <vt:lpstr>Social Networking</vt:lpstr>
      <vt:lpstr>Legal Response to Social Networking</vt:lpstr>
      <vt:lpstr>Mobile privacy</vt:lpstr>
      <vt:lpstr>Mobile Privacy</vt:lpstr>
      <vt:lpstr>Online Behavioral Advertising</vt:lpstr>
      <vt:lpstr>The EU Cookie Law in 2.5 Minutes</vt:lpstr>
      <vt:lpstr>OBA and Trans-Atlantic</vt:lpstr>
      <vt:lpstr>Why Internet Rules Matter Today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Peter Swire</cp:lastModifiedBy>
  <cp:revision>91</cp:revision>
  <dcterms:created xsi:type="dcterms:W3CDTF">2011-10-13T16:29:04Z</dcterms:created>
  <dcterms:modified xsi:type="dcterms:W3CDTF">2011-10-16T21:39:16Z</dcterms:modified>
</cp:coreProperties>
</file>