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79" r:id="rId2"/>
    <p:sldId id="264" r:id="rId3"/>
    <p:sldId id="298" r:id="rId4"/>
    <p:sldId id="290" r:id="rId5"/>
    <p:sldId id="286" r:id="rId6"/>
    <p:sldId id="287" r:id="rId7"/>
    <p:sldId id="263" r:id="rId8"/>
    <p:sldId id="291" r:id="rId9"/>
    <p:sldId id="292" r:id="rId10"/>
    <p:sldId id="270" r:id="rId11"/>
    <p:sldId id="271" r:id="rId12"/>
    <p:sldId id="293" r:id="rId13"/>
    <p:sldId id="294" r:id="rId14"/>
    <p:sldId id="295" r:id="rId15"/>
    <p:sldId id="296" r:id="rId16"/>
    <p:sldId id="297" r:id="rId17"/>
    <p:sldId id="273" r:id="rId18"/>
    <p:sldId id="283" r:id="rId19"/>
    <p:sldId id="288" r:id="rId20"/>
    <p:sldId id="318" r:id="rId21"/>
    <p:sldId id="299" r:id="rId22"/>
    <p:sldId id="300" r:id="rId23"/>
    <p:sldId id="319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20" r:id="rId36"/>
    <p:sldId id="28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0099"/>
    <a:srgbClr val="FF33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04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0D328-4377-403E-A8D8-04C43B9DB6B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AC0A4-0247-47BA-B8D6-C5AB35C666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38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AC0A4-0247-47BA-B8D6-C5AB35C6663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A5344-C265-471D-88B9-046D7220DA31}" type="datetimeFigureOut">
              <a:rPr lang="en-US" smtClean="0"/>
              <a:pPr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E5798-AD98-40CC-8DB3-B25717D4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1.jpe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1.jpe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t.org/blogs/2811going-dark-versus-golden-age-surveillance" TargetMode="External"/><Relationship Id="rId4" Type="http://schemas.openxmlformats.org/officeDocument/2006/relationships/hyperlink" Target="http://www.peterswire.ne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srn.com/abstract=1960602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ssrn.com/abstract=1960602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Conflicting Privacy Regimes:</a:t>
            </a:r>
            <a:br>
              <a:rPr lang="en-US" dirty="0" smtClean="0"/>
            </a:br>
            <a:r>
              <a:rPr lang="en-US" dirty="0" smtClean="0"/>
              <a:t>(1) Encryption and (2) Access to Cloud Records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705600" cy="17526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Peter Swire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Ohio State University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Future of Privacy Forum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IAPP Global Summit 2012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Washington, D.C. 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March 6, 2012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Arrow Connector 47"/>
          <p:cNvCxnSpPr/>
          <p:nvPr/>
        </p:nvCxnSpPr>
        <p:spPr>
          <a:xfrm rot="5400000" flipV="1">
            <a:off x="2743200" y="3429000"/>
            <a:ext cx="365760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017645" y="685800"/>
            <a:ext cx="1097280" cy="32004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Encrypt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1268" name="Picture 4" descr="http://t2.gstatic.com/images?q=tbn:ANd9GcT4f9SMl_Wp-7FTq2SdAns7Zg5QSnMlM1vIR7nerdxK4YzB89JlTQ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6437">
            <a:off x="6510891" y="437536"/>
            <a:ext cx="1148715" cy="762953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2133600" y="1466850"/>
            <a:ext cx="19050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400" b="1" dirty="0" smtClean="0"/>
              <a:t>Encrypted message  – </a:t>
            </a:r>
            <a:endParaRPr lang="en-US" sz="1400" b="1" dirty="0"/>
          </a:p>
        </p:txBody>
      </p:sp>
      <p:sp>
        <p:nvSpPr>
          <p:cNvPr id="24" name="Rectangle 23"/>
          <p:cNvSpPr/>
          <p:nvPr/>
        </p:nvSpPr>
        <p:spPr>
          <a:xfrm>
            <a:off x="2919401" y="0"/>
            <a:ext cx="330519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Where are the </a:t>
            </a:r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KEYS?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1272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4" cstate="print"/>
          <a:srcRect l="43114" r="8982"/>
          <a:stretch>
            <a:fillRect/>
          </a:stretch>
        </p:blipFill>
        <p:spPr bwMode="auto">
          <a:xfrm>
            <a:off x="904875" y="308665"/>
            <a:ext cx="438910" cy="822960"/>
          </a:xfrm>
          <a:prstGeom prst="rect">
            <a:avLst/>
          </a:prstGeom>
          <a:noFill/>
        </p:spPr>
      </p:pic>
      <p:pic>
        <p:nvPicPr>
          <p:cNvPr id="27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4" cstate="print"/>
          <a:srcRect r="61677"/>
          <a:stretch>
            <a:fillRect/>
          </a:stretch>
        </p:blipFill>
        <p:spPr bwMode="auto">
          <a:xfrm>
            <a:off x="8305800" y="5442640"/>
            <a:ext cx="351126" cy="822960"/>
          </a:xfrm>
          <a:prstGeom prst="rect">
            <a:avLst/>
          </a:prstGeom>
          <a:noFill/>
        </p:spPr>
      </p:pic>
      <p:sp>
        <p:nvSpPr>
          <p:cNvPr id="65" name="Rectangular Callout 64"/>
          <p:cNvSpPr/>
          <p:nvPr/>
        </p:nvSpPr>
        <p:spPr>
          <a:xfrm>
            <a:off x="1556085" y="685800"/>
            <a:ext cx="1005840" cy="32004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Hi Bob!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 flipV="1">
            <a:off x="2625090" y="870585"/>
            <a:ext cx="128016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1785669" y="6172200"/>
            <a:ext cx="5572679" cy="523220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The</a:t>
            </a:r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KEYS </a:t>
            </a:r>
            <a:r>
              <a:rPr lang="en-US" sz="2800" b="1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</a:t>
            </a:r>
            <a:r>
              <a:rPr lang="en-US" sz="2800" b="1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re with the </a:t>
            </a:r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individuals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2450" y="1099240"/>
            <a:ext cx="1143000" cy="243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/>
              <a:t>Alice</a:t>
            </a:r>
            <a:endParaRPr lang="en-US" sz="1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400800" y="1013515"/>
            <a:ext cx="1295400" cy="243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/>
              <a:t>Bob's public </a:t>
            </a:r>
            <a:r>
              <a:rPr lang="en-US" sz="1200" b="1" dirty="0"/>
              <a:t>k</a:t>
            </a:r>
            <a:r>
              <a:rPr lang="en-US" sz="1200" b="1" dirty="0" smtClean="0"/>
              <a:t>ey</a:t>
            </a:r>
            <a:endParaRPr lang="en-US" sz="1200" b="1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5196840" y="870585"/>
            <a:ext cx="128016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Isosceles Triangle 38"/>
          <p:cNvSpPr/>
          <p:nvPr/>
        </p:nvSpPr>
        <p:spPr>
          <a:xfrm>
            <a:off x="4160520" y="3063240"/>
            <a:ext cx="822960" cy="365760"/>
          </a:xfrm>
          <a:prstGeom prst="triangle">
            <a:avLst/>
          </a:prstGeom>
          <a:solidFill>
            <a:srgbClr val="7030A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4" descr="http://t2.gstatic.com/images?q=tbn:ANd9GcT4f9SMl_Wp-7FTq2SdAns7Zg5QSnMlM1vIR7nerdxK4YzB89JlTQ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053563" flipH="1">
            <a:off x="357940" y="5408269"/>
            <a:ext cx="1148715" cy="762953"/>
          </a:xfrm>
          <a:prstGeom prst="rect">
            <a:avLst/>
          </a:prstGeom>
          <a:noFill/>
        </p:spPr>
      </p:pic>
      <p:sp>
        <p:nvSpPr>
          <p:cNvPr id="46" name="TextBox 45"/>
          <p:cNvSpPr txBox="1"/>
          <p:nvPr/>
        </p:nvSpPr>
        <p:spPr>
          <a:xfrm>
            <a:off x="457200" y="5952525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Bob's private key</a:t>
            </a:r>
            <a:endParaRPr lang="en-US" sz="1200" b="1" dirty="0"/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5208270" y="5846500"/>
            <a:ext cx="192024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9"/>
          <p:cNvGrpSpPr/>
          <p:nvPr/>
        </p:nvGrpSpPr>
        <p:grpSpPr>
          <a:xfrm>
            <a:off x="4259580" y="1981200"/>
            <a:ext cx="731520" cy="457200"/>
            <a:chOff x="4343400" y="2076450"/>
            <a:chExt cx="768668" cy="629412"/>
          </a:xfrm>
        </p:grpSpPr>
        <p:pic>
          <p:nvPicPr>
            <p:cNvPr id="51" name="Picture 8" descr="http://caribbeanbookblog.files.wordpress.com/2010/12/internet_13.jpg"/>
            <p:cNvPicPr>
              <a:picLocks noChangeAspect="1" noChangeArrowheads="1"/>
            </p:cNvPicPr>
            <p:nvPr/>
          </p:nvPicPr>
          <p:blipFill>
            <a:blip r:embed="rId5" cstate="print"/>
            <a:srcRect t="48889"/>
            <a:stretch>
              <a:fillRect/>
            </a:stretch>
          </p:blipFill>
          <p:spPr bwMode="auto">
            <a:xfrm>
              <a:off x="4819650" y="2495550"/>
              <a:ext cx="292418" cy="210312"/>
            </a:xfrm>
            <a:prstGeom prst="rect">
              <a:avLst/>
            </a:prstGeom>
            <a:noFill/>
          </p:spPr>
        </p:pic>
        <p:pic>
          <p:nvPicPr>
            <p:cNvPr id="52" name="Picture 4" descr="http://linux.co.uk/wp-content/uploads/2010/06/office_building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43400" y="2076450"/>
              <a:ext cx="609600" cy="609600"/>
            </a:xfrm>
            <a:prstGeom prst="rect">
              <a:avLst/>
            </a:prstGeom>
            <a:noFill/>
          </p:spPr>
        </p:pic>
      </p:grpSp>
      <p:sp>
        <p:nvSpPr>
          <p:cNvPr id="53" name="TextBox 52"/>
          <p:cNvSpPr txBox="1"/>
          <p:nvPr/>
        </p:nvSpPr>
        <p:spPr>
          <a:xfrm>
            <a:off x="5029200" y="2075968"/>
            <a:ext cx="22098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b="1" dirty="0" smtClean="0"/>
              <a:t>– Alice's local ISP </a:t>
            </a:r>
            <a:endParaRPr lang="en-US" sz="1400" b="1" dirty="0"/>
          </a:p>
        </p:txBody>
      </p:sp>
      <p:sp>
        <p:nvSpPr>
          <p:cNvPr id="62" name="Rectangle 61"/>
          <p:cNvSpPr/>
          <p:nvPr/>
        </p:nvSpPr>
        <p:spPr>
          <a:xfrm>
            <a:off x="4038600" y="1478280"/>
            <a:ext cx="1097280" cy="27432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%!#&amp;YJ@$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038600" y="2621280"/>
            <a:ext cx="1097280" cy="27432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%!#&amp;YJ@$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038600" y="5694100"/>
            <a:ext cx="1097280" cy="32004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Decrypt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5" name="Rectangular Callout 84"/>
          <p:cNvSpPr/>
          <p:nvPr/>
        </p:nvSpPr>
        <p:spPr>
          <a:xfrm>
            <a:off x="7223760" y="5661715"/>
            <a:ext cx="1005840" cy="32004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Hi Bob!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pSp>
        <p:nvGrpSpPr>
          <p:cNvPr id="3" name="Group 85"/>
          <p:cNvGrpSpPr/>
          <p:nvPr/>
        </p:nvGrpSpPr>
        <p:grpSpPr>
          <a:xfrm>
            <a:off x="4221480" y="4038600"/>
            <a:ext cx="731520" cy="457200"/>
            <a:chOff x="4343400" y="2076450"/>
            <a:chExt cx="768668" cy="629412"/>
          </a:xfrm>
        </p:grpSpPr>
        <p:pic>
          <p:nvPicPr>
            <p:cNvPr id="87" name="Picture 8" descr="http://caribbeanbookblog.files.wordpress.com/2010/12/internet_13.jpg"/>
            <p:cNvPicPr>
              <a:picLocks noChangeAspect="1" noChangeArrowheads="1"/>
            </p:cNvPicPr>
            <p:nvPr/>
          </p:nvPicPr>
          <p:blipFill>
            <a:blip r:embed="rId5" cstate="print"/>
            <a:srcRect t="48889"/>
            <a:stretch>
              <a:fillRect/>
            </a:stretch>
          </p:blipFill>
          <p:spPr bwMode="auto">
            <a:xfrm>
              <a:off x="4819650" y="2495550"/>
              <a:ext cx="292418" cy="210312"/>
            </a:xfrm>
            <a:prstGeom prst="rect">
              <a:avLst/>
            </a:prstGeom>
            <a:noFill/>
          </p:spPr>
        </p:pic>
        <p:pic>
          <p:nvPicPr>
            <p:cNvPr id="88" name="Picture 4" descr="http://linux.co.uk/wp-content/uploads/2010/06/office_building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43400" y="2076450"/>
              <a:ext cx="609600" cy="609600"/>
            </a:xfrm>
            <a:prstGeom prst="rect">
              <a:avLst/>
            </a:prstGeom>
            <a:noFill/>
          </p:spPr>
        </p:pic>
      </p:grpSp>
      <p:sp>
        <p:nvSpPr>
          <p:cNvPr id="92" name="Rectangle 91"/>
          <p:cNvSpPr/>
          <p:nvPr/>
        </p:nvSpPr>
        <p:spPr>
          <a:xfrm>
            <a:off x="4038600" y="3611880"/>
            <a:ext cx="1097280" cy="27432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%!#&amp;YJ@$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4038600" y="4678680"/>
            <a:ext cx="1097280" cy="27432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%!#&amp;YJ@$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0" y="5353050"/>
            <a:ext cx="9144000" cy="0"/>
          </a:xfrm>
          <a:prstGeom prst="line">
            <a:avLst/>
          </a:prstGeom>
          <a:ln w="25400"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1493520" y="5846500"/>
            <a:ext cx="2468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029200" y="4114800"/>
            <a:ext cx="22098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b="1" dirty="0" smtClean="0"/>
              <a:t>– Bob's local ISP </a:t>
            </a:r>
            <a:endParaRPr lang="en-US" sz="14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5029200" y="3124200"/>
            <a:ext cx="19050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b="1" dirty="0" smtClean="0"/>
              <a:t>– Backbone provider</a:t>
            </a:r>
            <a:endParaRPr lang="en-US" sz="1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8229600" y="6233215"/>
            <a:ext cx="533400" cy="243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/>
              <a:t>Bob</a:t>
            </a:r>
            <a:endParaRPr lang="en-US" sz="1200" b="1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0" y="1371600"/>
            <a:ext cx="9144000" cy="0"/>
          </a:xfrm>
          <a:prstGeom prst="line">
            <a:avLst/>
          </a:prstGeom>
          <a:ln w="25400"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480560" y="1175385"/>
            <a:ext cx="182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017645" y="624840"/>
            <a:ext cx="1097280" cy="32004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Encrypt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1268" name="Picture 4" descr="http://t2.gstatic.com/images?q=tbn:ANd9GcT4f9SMl_Wp-7FTq2SdAns7Zg5QSnMlM1vIR7nerdxK4YzB89JlTQ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6437">
            <a:off x="7103944" y="293944"/>
            <a:ext cx="1148715" cy="762953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2133600" y="1314450"/>
            <a:ext cx="19050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400" b="1" dirty="0" smtClean="0"/>
              <a:t>Encrypted message  – </a:t>
            </a:r>
            <a:endParaRPr lang="en-US" sz="1400" b="1" dirty="0"/>
          </a:p>
        </p:txBody>
      </p:sp>
      <p:sp>
        <p:nvSpPr>
          <p:cNvPr id="24" name="Rectangle 23"/>
          <p:cNvSpPr/>
          <p:nvPr/>
        </p:nvSpPr>
        <p:spPr>
          <a:xfrm>
            <a:off x="2919401" y="0"/>
            <a:ext cx="330519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Where are the </a:t>
            </a:r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KEYS?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1272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4" cstate="print"/>
          <a:srcRect l="43114" r="8982"/>
          <a:stretch>
            <a:fillRect/>
          </a:stretch>
        </p:blipFill>
        <p:spPr bwMode="auto">
          <a:xfrm>
            <a:off x="733425" y="196215"/>
            <a:ext cx="438910" cy="822960"/>
          </a:xfrm>
          <a:prstGeom prst="rect">
            <a:avLst/>
          </a:prstGeom>
          <a:noFill/>
        </p:spPr>
      </p:pic>
      <p:pic>
        <p:nvPicPr>
          <p:cNvPr id="27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4" cstate="print"/>
          <a:srcRect r="61677"/>
          <a:stretch>
            <a:fillRect/>
          </a:stretch>
        </p:blipFill>
        <p:spPr bwMode="auto">
          <a:xfrm>
            <a:off x="8305800" y="5667375"/>
            <a:ext cx="351126" cy="822960"/>
          </a:xfrm>
          <a:prstGeom prst="rect">
            <a:avLst/>
          </a:prstGeom>
          <a:noFill/>
        </p:spPr>
      </p:pic>
      <p:sp>
        <p:nvSpPr>
          <p:cNvPr id="65" name="Rectangular Callout 64"/>
          <p:cNvSpPr/>
          <p:nvPr/>
        </p:nvSpPr>
        <p:spPr>
          <a:xfrm>
            <a:off x="1371600" y="632460"/>
            <a:ext cx="1005840" cy="32004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Hi Fred!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 flipV="1">
            <a:off x="2461260" y="809625"/>
            <a:ext cx="146304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1620684" y="6258580"/>
            <a:ext cx="5902642" cy="523220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The</a:t>
            </a:r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KEYS </a:t>
            </a:r>
            <a:r>
              <a:rPr lang="en-US" sz="2800" b="1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</a:t>
            </a:r>
            <a:r>
              <a:rPr lang="en-US" sz="2800" b="1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re with the </a:t>
            </a:r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corporations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1" name="Oval 80"/>
          <p:cNvSpPr/>
          <p:nvPr/>
        </p:nvSpPr>
        <p:spPr>
          <a:xfrm>
            <a:off x="8534400" y="167640"/>
            <a:ext cx="365760" cy="36576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1000" y="831402"/>
            <a:ext cx="2438400" cy="391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200" b="1" dirty="0" smtClean="0"/>
              <a:t>Jill </a:t>
            </a:r>
          </a:p>
          <a:p>
            <a:pPr>
              <a:lnSpc>
                <a:spcPct val="80000"/>
              </a:lnSpc>
            </a:pPr>
            <a:r>
              <a:rPr lang="en-US" sz="1200" b="1" dirty="0" smtClean="0"/>
              <a:t>at Corporation A, Tata</a:t>
            </a:r>
            <a:endParaRPr lang="en-US" sz="1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993852" y="836491"/>
            <a:ext cx="1845347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/>
              <a:t>Public key of Corporation B – Reliance </a:t>
            </a:r>
            <a:endParaRPr lang="en-US" sz="1200" b="1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5196840" y="809625"/>
            <a:ext cx="192024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4480560" y="1072515"/>
            <a:ext cx="182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Isosceles Triangle 38"/>
          <p:cNvSpPr/>
          <p:nvPr/>
        </p:nvSpPr>
        <p:spPr>
          <a:xfrm>
            <a:off x="4160520" y="3133725"/>
            <a:ext cx="822960" cy="365760"/>
          </a:xfrm>
          <a:prstGeom prst="triangle">
            <a:avLst/>
          </a:prstGeom>
          <a:solidFill>
            <a:srgbClr val="7030A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4" descr="http://t2.gstatic.com/images?q=tbn:ANd9GcT4f9SMl_Wp-7FTq2SdAns7Zg5QSnMlM1vIR7nerdxK4YzB89JlTQ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053563" flipH="1">
            <a:off x="357941" y="5588852"/>
            <a:ext cx="1148715" cy="762953"/>
          </a:xfrm>
          <a:prstGeom prst="rect">
            <a:avLst/>
          </a:prstGeom>
          <a:noFill/>
        </p:spPr>
      </p:pic>
      <p:sp>
        <p:nvSpPr>
          <p:cNvPr id="46" name="TextBox 45"/>
          <p:cNvSpPr txBox="1"/>
          <p:nvPr/>
        </p:nvSpPr>
        <p:spPr>
          <a:xfrm>
            <a:off x="457201" y="6133108"/>
            <a:ext cx="1295400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/>
              <a:t>Private key of Corporation B, Reliance </a:t>
            </a:r>
            <a:endParaRPr lang="en-US" sz="1200" b="1" dirty="0"/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5208270" y="5924550"/>
            <a:ext cx="192024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9"/>
          <p:cNvGrpSpPr/>
          <p:nvPr/>
        </p:nvGrpSpPr>
        <p:grpSpPr>
          <a:xfrm>
            <a:off x="4221480" y="1847850"/>
            <a:ext cx="731520" cy="457200"/>
            <a:chOff x="4343400" y="2076450"/>
            <a:chExt cx="768668" cy="629412"/>
          </a:xfrm>
        </p:grpSpPr>
        <p:pic>
          <p:nvPicPr>
            <p:cNvPr id="51" name="Picture 8" descr="http://caribbeanbookblog.files.wordpress.com/2010/12/internet_13.jpg"/>
            <p:cNvPicPr>
              <a:picLocks noChangeAspect="1" noChangeArrowheads="1"/>
            </p:cNvPicPr>
            <p:nvPr/>
          </p:nvPicPr>
          <p:blipFill>
            <a:blip r:embed="rId5" cstate="print"/>
            <a:srcRect t="48889"/>
            <a:stretch>
              <a:fillRect/>
            </a:stretch>
          </p:blipFill>
          <p:spPr bwMode="auto">
            <a:xfrm>
              <a:off x="4819650" y="2495550"/>
              <a:ext cx="292418" cy="210312"/>
            </a:xfrm>
            <a:prstGeom prst="rect">
              <a:avLst/>
            </a:prstGeom>
            <a:noFill/>
          </p:spPr>
        </p:pic>
        <p:pic>
          <p:nvPicPr>
            <p:cNvPr id="52" name="Picture 4" descr="http://linux.co.uk/wp-content/uploads/2010/06/office_building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43400" y="2076450"/>
              <a:ext cx="609600" cy="609600"/>
            </a:xfrm>
            <a:prstGeom prst="rect">
              <a:avLst/>
            </a:prstGeom>
            <a:noFill/>
          </p:spPr>
        </p:pic>
      </p:grpSp>
      <p:sp>
        <p:nvSpPr>
          <p:cNvPr id="53" name="TextBox 52"/>
          <p:cNvSpPr txBox="1"/>
          <p:nvPr/>
        </p:nvSpPr>
        <p:spPr>
          <a:xfrm>
            <a:off x="5029200" y="1923568"/>
            <a:ext cx="22098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b="1" dirty="0" smtClean="0"/>
              <a:t>– Corporation A's ISP </a:t>
            </a:r>
            <a:endParaRPr lang="en-US" sz="1400" b="1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0" y="1238250"/>
            <a:ext cx="9144000" cy="0"/>
          </a:xfrm>
          <a:prstGeom prst="line">
            <a:avLst/>
          </a:prstGeom>
          <a:ln w="25400"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4480560" y="1729740"/>
            <a:ext cx="182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4480560" y="2415540"/>
            <a:ext cx="182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5400000">
            <a:off x="4480560" y="2977515"/>
            <a:ext cx="182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4038600" y="1314450"/>
            <a:ext cx="1097280" cy="27432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%!#&amp;YJ@$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038600" y="2564130"/>
            <a:ext cx="1097280" cy="27432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%!#&amp;YJ@$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038600" y="5772150"/>
            <a:ext cx="1097280" cy="32004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Decrypt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5" name="Rectangular Callout 84"/>
          <p:cNvSpPr/>
          <p:nvPr/>
        </p:nvSpPr>
        <p:spPr>
          <a:xfrm>
            <a:off x="7223760" y="5772150"/>
            <a:ext cx="1005840" cy="32004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Hi Fred!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pSp>
        <p:nvGrpSpPr>
          <p:cNvPr id="3" name="Group 85"/>
          <p:cNvGrpSpPr/>
          <p:nvPr/>
        </p:nvGrpSpPr>
        <p:grpSpPr>
          <a:xfrm>
            <a:off x="4221480" y="4341495"/>
            <a:ext cx="731520" cy="457200"/>
            <a:chOff x="4343400" y="2076450"/>
            <a:chExt cx="768668" cy="629412"/>
          </a:xfrm>
        </p:grpSpPr>
        <p:pic>
          <p:nvPicPr>
            <p:cNvPr id="87" name="Picture 8" descr="http://caribbeanbookblog.files.wordpress.com/2010/12/internet_13.jpg"/>
            <p:cNvPicPr>
              <a:picLocks noChangeAspect="1" noChangeArrowheads="1"/>
            </p:cNvPicPr>
            <p:nvPr/>
          </p:nvPicPr>
          <p:blipFill>
            <a:blip r:embed="rId5" cstate="print"/>
            <a:srcRect t="48889"/>
            <a:stretch>
              <a:fillRect/>
            </a:stretch>
          </p:blipFill>
          <p:spPr bwMode="auto">
            <a:xfrm>
              <a:off x="4819650" y="2495550"/>
              <a:ext cx="292418" cy="210312"/>
            </a:xfrm>
            <a:prstGeom prst="rect">
              <a:avLst/>
            </a:prstGeom>
            <a:noFill/>
          </p:spPr>
        </p:pic>
        <p:pic>
          <p:nvPicPr>
            <p:cNvPr id="88" name="Picture 4" descr="http://linux.co.uk/wp-content/uploads/2010/06/office_building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43400" y="2076450"/>
              <a:ext cx="609600" cy="609600"/>
            </a:xfrm>
            <a:prstGeom prst="rect">
              <a:avLst/>
            </a:prstGeom>
            <a:noFill/>
          </p:spPr>
        </p:pic>
      </p:grpSp>
      <p:cxnSp>
        <p:nvCxnSpPr>
          <p:cNvPr id="89" name="Straight Arrow Connector 88"/>
          <p:cNvCxnSpPr/>
          <p:nvPr/>
        </p:nvCxnSpPr>
        <p:spPr>
          <a:xfrm rot="5400000">
            <a:off x="4480560" y="4223385"/>
            <a:ext cx="182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rot="5400000">
            <a:off x="4480560" y="4909185"/>
            <a:ext cx="182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4038600" y="3798570"/>
            <a:ext cx="1097280" cy="27432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%!#&amp;YJ@$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4038600" y="5057775"/>
            <a:ext cx="1097280" cy="27432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%!#&amp;YJ@$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 rot="5400000">
            <a:off x="4480560" y="3642360"/>
            <a:ext cx="182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0" y="5638800"/>
            <a:ext cx="9144000" cy="0"/>
          </a:xfrm>
          <a:prstGeom prst="line">
            <a:avLst/>
          </a:prstGeom>
          <a:ln w="25400"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>
            <a:off x="4480560" y="5471160"/>
            <a:ext cx="182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1493520" y="5924550"/>
            <a:ext cx="246888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029200" y="4419600"/>
            <a:ext cx="22098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b="1" dirty="0" smtClean="0"/>
              <a:t>– Corporation B's ISP </a:t>
            </a:r>
            <a:endParaRPr lang="en-US" sz="14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5029200" y="3200400"/>
            <a:ext cx="19050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b="1" dirty="0" smtClean="0"/>
              <a:t>– Backbone provider</a:t>
            </a:r>
            <a:endParaRPr lang="en-US" sz="1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467600" y="6451152"/>
            <a:ext cx="1600200" cy="391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/>
              <a:t>Fred at Corporation B</a:t>
            </a:r>
          </a:p>
          <a:p>
            <a:pPr algn="ctr">
              <a:lnSpc>
                <a:spcPct val="80000"/>
              </a:lnSpc>
            </a:pPr>
            <a:r>
              <a:rPr lang="en-US" sz="1200" b="1" dirty="0" smtClean="0"/>
              <a:t>Reliance.</a:t>
            </a:r>
            <a:endParaRPr lang="en-US" sz="12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143000" y="3124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838200" y="2286000"/>
            <a:ext cx="2362200" cy="1066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Lawful process:</a:t>
            </a:r>
          </a:p>
          <a:p>
            <a:pPr marL="342900" indent="-342900">
              <a:buAutoNum type="arabicParenBoth"/>
            </a:pPr>
            <a:r>
              <a:rPr lang="en-US" sz="1600" b="1" dirty="0" smtClean="0">
                <a:solidFill>
                  <a:schemeClr val="tx1"/>
                </a:solidFill>
              </a:rPr>
              <a:t>Ask Tata before encryption</a:t>
            </a:r>
          </a:p>
          <a:p>
            <a:pPr marL="342900" indent="-342900">
              <a:buAutoNum type="arabicParenBoth"/>
            </a:pPr>
            <a:r>
              <a:rPr lang="en-US" sz="1600" b="1" dirty="0" smtClean="0">
                <a:solidFill>
                  <a:schemeClr val="tx1"/>
                </a:solidFill>
              </a:rPr>
              <a:t>Ask Reliance after decryption</a:t>
            </a:r>
          </a:p>
          <a:p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RIM enforcement</a:t>
            </a:r>
          </a:p>
          <a:p>
            <a:pPr lvl="1"/>
            <a:r>
              <a:rPr lang="en-US" dirty="0" smtClean="0"/>
              <a:t>Threaten import controls if no cooperation</a:t>
            </a:r>
          </a:p>
          <a:p>
            <a:pPr lvl="1"/>
            <a:r>
              <a:rPr lang="en-US" dirty="0" smtClean="0"/>
              <a:t>RIM announces server in India </a:t>
            </a:r>
          </a:p>
          <a:p>
            <a:pPr lvl="1"/>
            <a:r>
              <a:rPr lang="en-US" dirty="0" smtClean="0"/>
              <a:t>Nokia announces server there as well</a:t>
            </a:r>
          </a:p>
          <a:p>
            <a:r>
              <a:rPr lang="en-US" dirty="0" smtClean="0"/>
              <a:t>Ban SSL, VPNs, and all the other crypto?</a:t>
            </a:r>
          </a:p>
          <a:p>
            <a:pPr lvl="1"/>
            <a:r>
              <a:rPr lang="en-US" dirty="0" smtClean="0"/>
              <a:t>Still have old law – 40 bit limit</a:t>
            </a:r>
          </a:p>
          <a:p>
            <a:pPr lvl="1"/>
            <a:r>
              <a:rPr lang="en-US" dirty="0" smtClean="0"/>
              <a:t>Big gap between law and reality</a:t>
            </a:r>
          </a:p>
          <a:p>
            <a:pPr lvl="1"/>
            <a:r>
              <a:rPr lang="en-US" dirty="0" smtClean="0"/>
              <a:t>Not clear how India will use its leverage going forward</a:t>
            </a:r>
          </a:p>
        </p:txBody>
      </p:sp>
    </p:spTree>
    <p:extLst>
      <p:ext uri="{BB962C8B-B14F-4D97-AF65-F5344CB8AC3E}">
        <p14:creationId xmlns:p14="http://schemas.microsoft.com/office/powerpoint/2010/main" val="4274098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China – Its Apparent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Internal surveillance</a:t>
            </a:r>
          </a:p>
          <a:p>
            <a:pPr lvl="1"/>
            <a:r>
              <a:rPr lang="en-US" dirty="0" smtClean="0"/>
              <a:t>General limits on effective crypto</a:t>
            </a:r>
          </a:p>
          <a:p>
            <a:r>
              <a:rPr lang="en-US" sz="2800" dirty="0" smtClean="0"/>
              <a:t>Trade promotion</a:t>
            </a:r>
          </a:p>
          <a:p>
            <a:pPr lvl="1"/>
            <a:r>
              <a:rPr lang="en-US" dirty="0" smtClean="0"/>
              <a:t>Indigenous Innovation Policy</a:t>
            </a:r>
          </a:p>
          <a:p>
            <a:pPr lvl="2"/>
            <a:r>
              <a:rPr lang="en-US" sz="2800" dirty="0"/>
              <a:t>To sell in China, make in China</a:t>
            </a:r>
          </a:p>
          <a:p>
            <a:pPr lvl="2"/>
            <a:r>
              <a:rPr lang="en-US" sz="2800" dirty="0" smtClean="0"/>
              <a:t>Give them your IP</a:t>
            </a:r>
          </a:p>
          <a:p>
            <a:pPr lvl="1"/>
            <a:r>
              <a:rPr lang="en-US" dirty="0" smtClean="0"/>
              <a:t>Use non-standard crypto-systems</a:t>
            </a:r>
          </a:p>
          <a:p>
            <a:pPr lvl="2"/>
            <a:r>
              <a:rPr lang="en-US" sz="2800" dirty="0" smtClean="0"/>
              <a:t>If make in China and export, their system spreads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1540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1999 law generally prohibits commercial crypto, and requires license for import or domestic use of crypto</a:t>
            </a:r>
          </a:p>
          <a:p>
            <a:r>
              <a:rPr lang="en-US" sz="2800" dirty="0" smtClean="0"/>
              <a:t>Later soft law that no need for license except where “core function” is encryption</a:t>
            </a:r>
          </a:p>
          <a:p>
            <a:pPr lvl="1"/>
            <a:r>
              <a:rPr lang="en-US" dirty="0" smtClean="0"/>
              <a:t>Microprocessors, PCs, mobile phones OK</a:t>
            </a:r>
          </a:p>
          <a:p>
            <a:pPr lvl="1"/>
            <a:r>
              <a:rPr lang="en-US" dirty="0" smtClean="0"/>
              <a:t>VPNs are not OK, “core function” is crypto</a:t>
            </a:r>
          </a:p>
          <a:p>
            <a:pPr lvl="1"/>
            <a:r>
              <a:rPr lang="en-US" dirty="0" smtClean="0"/>
              <a:t>Great uncertainty about meaning of “core function”, where you need their license</a:t>
            </a:r>
          </a:p>
        </p:txBody>
      </p:sp>
    </p:spTree>
    <p:extLst>
      <p:ext uri="{BB962C8B-B14F-4D97-AF65-F5344CB8AC3E}">
        <p14:creationId xmlns:p14="http://schemas.microsoft.com/office/powerpoint/2010/main" val="1509985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License requires use of non-standard crypto</a:t>
            </a:r>
          </a:p>
          <a:p>
            <a:pPr lvl="1"/>
            <a:r>
              <a:rPr lang="en-US" dirty="0" smtClean="0"/>
              <a:t>Algorithms were provided only to Chinese companies</a:t>
            </a:r>
          </a:p>
          <a:p>
            <a:pPr lvl="1"/>
            <a:r>
              <a:rPr lang="en-US" dirty="0" smtClean="0"/>
              <a:t>In 2011, public release of 3 algorithms</a:t>
            </a:r>
          </a:p>
          <a:p>
            <a:pPr lvl="2"/>
            <a:r>
              <a:rPr lang="en-US" sz="2800" dirty="0" smtClean="0"/>
              <a:t>Testing from non-Chinese has begun</a:t>
            </a:r>
          </a:p>
          <a:p>
            <a:pPr lvl="2"/>
            <a:r>
              <a:rPr lang="en-US" sz="2800" dirty="0" smtClean="0"/>
              <a:t>Chinese algorithms/cryptosystems robust?</a:t>
            </a:r>
          </a:p>
          <a:p>
            <a:pPr lvl="2"/>
            <a:r>
              <a:rPr lang="en-US" sz="2800" dirty="0" smtClean="0"/>
              <a:t>Problems of interoperability with global standards</a:t>
            </a:r>
          </a:p>
          <a:p>
            <a:pPr lvl="1"/>
            <a:r>
              <a:rPr lang="en-US" dirty="0" smtClean="0"/>
              <a:t>Additional limits on sales to state sector, which is large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797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Chinese Strategy?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Surveillance</a:t>
            </a:r>
          </a:p>
          <a:p>
            <a:pPr lvl="1"/>
            <a:r>
              <a:rPr lang="en-US" dirty="0" smtClean="0"/>
              <a:t>“Air gap” at border, plaintext there</a:t>
            </a:r>
          </a:p>
          <a:p>
            <a:r>
              <a:rPr lang="en-US" sz="2800" dirty="0" smtClean="0"/>
              <a:t>International standards</a:t>
            </a:r>
          </a:p>
          <a:p>
            <a:pPr lvl="1"/>
            <a:r>
              <a:rPr lang="en-US" dirty="0" smtClean="0"/>
              <a:t>Support Chinese standards</a:t>
            </a:r>
          </a:p>
          <a:p>
            <a:r>
              <a:rPr lang="en-US" sz="2800" dirty="0" smtClean="0"/>
              <a:t>Trade promotion</a:t>
            </a:r>
          </a:p>
          <a:p>
            <a:pPr lvl="1"/>
            <a:r>
              <a:rPr lang="en-US" dirty="0" smtClean="0"/>
              <a:t>Spread Chinese standards</a:t>
            </a:r>
          </a:p>
          <a:p>
            <a:r>
              <a:rPr lang="en-US" sz="2800" dirty="0" smtClean="0"/>
              <a:t>BUT</a:t>
            </a:r>
          </a:p>
          <a:p>
            <a:pPr lvl="1"/>
            <a:r>
              <a:rPr lang="en-US" dirty="0" smtClean="0"/>
              <a:t>Threat to interoperability</a:t>
            </a:r>
          </a:p>
          <a:p>
            <a:pPr lvl="1"/>
            <a:r>
              <a:rPr lang="en-US" dirty="0" smtClean="0"/>
              <a:t>Threat to end-to-end cybersecurity</a:t>
            </a:r>
          </a:p>
          <a:p>
            <a:pPr lvl="1"/>
            <a:r>
              <a:rPr lang="en-US" dirty="0" smtClean="0"/>
              <a:t>No effective peer review of Chinese crypto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357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Why Crypto Matters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Crypto central to computing &amp; thus cybersecurity </a:t>
            </a:r>
          </a:p>
          <a:p>
            <a:r>
              <a:rPr lang="en-US" sz="2400" dirty="0" smtClean="0"/>
              <a:t>Crypto deeply embedded in modern computing:</a:t>
            </a:r>
          </a:p>
          <a:p>
            <a:pPr lvl="1"/>
            <a:r>
              <a:rPr lang="en-US" sz="2400" dirty="0" smtClean="0"/>
              <a:t>SSL, HTTPS, VPNs, Skype/VOIP, Blackberry </a:t>
            </a:r>
          </a:p>
          <a:p>
            <a:pPr lvl="1"/>
            <a:r>
              <a:rPr lang="en-US" sz="2400" dirty="0" smtClean="0"/>
              <a:t>Offense is ahead of the defense</a:t>
            </a:r>
          </a:p>
          <a:p>
            <a:pPr lvl="1"/>
            <a:r>
              <a:rPr lang="en-US" sz="2400" dirty="0" smtClean="0"/>
              <a:t>The world is our bad neighborhood</a:t>
            </a:r>
          </a:p>
          <a:p>
            <a:pPr lvl="1"/>
            <a:r>
              <a:rPr lang="en-US" sz="2400" dirty="0" smtClean="0"/>
              <a:t>Defense and the weakest link problem</a:t>
            </a:r>
          </a:p>
          <a:p>
            <a:pPr lvl="1"/>
            <a:r>
              <a:rPr lang="en-US" sz="2400" dirty="0" smtClean="0"/>
              <a:t>Crypto as perhaps the largest category for effective defensive </a:t>
            </a:r>
          </a:p>
          <a:p>
            <a:pPr lvl="1"/>
            <a:r>
              <a:rPr lang="en-US" sz="2400" dirty="0" smtClean="0"/>
              <a:t>Don’t play cybersecurity with two hands tied behind your back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Least Trusted Country Problem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1990’s Clipper chip debate</a:t>
            </a:r>
          </a:p>
          <a:p>
            <a:pPr lvl="1"/>
            <a:r>
              <a:rPr lang="en-US" sz="2400" dirty="0" smtClean="0"/>
              <a:t>Many expressed lack of trust in government access to the keys</a:t>
            </a:r>
          </a:p>
          <a:p>
            <a:r>
              <a:rPr lang="en-US" sz="2400" dirty="0" smtClean="0"/>
              <a:t>Globalization and today’s encryption debate</a:t>
            </a:r>
          </a:p>
          <a:p>
            <a:pPr lvl="1"/>
            <a:r>
              <a:rPr lang="en-US" sz="2400" dirty="0" smtClean="0"/>
              <a:t>What if a dozen or 50 countries with the keys, or enforced crypto limits?</a:t>
            </a:r>
          </a:p>
          <a:p>
            <a:pPr lvl="1"/>
            <a:r>
              <a:rPr lang="en-US" sz="2400" dirty="0" smtClean="0"/>
              <a:t>What if your communications in the hands of your least trusted country?</a:t>
            </a:r>
          </a:p>
          <a:p>
            <a:pPr lvl="2"/>
            <a:r>
              <a:rPr lang="en-US" dirty="0" smtClean="0"/>
              <a:t>India/Pakistan; China/Taiwan; Israel/Iran</a:t>
            </a:r>
          </a:p>
          <a:p>
            <a:pPr lvl="1"/>
            <a:r>
              <a:rPr lang="en-US" sz="2400" dirty="0" smtClean="0"/>
              <a:t>Don’t create security holes in global Internet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371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Wrap-Up on Part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 crypto crucial to your cybersecurity</a:t>
            </a:r>
          </a:p>
          <a:p>
            <a:r>
              <a:rPr lang="en-US" dirty="0" smtClean="0"/>
              <a:t>Are you implementing VPNs and other crypto globally? (I hope so)</a:t>
            </a:r>
          </a:p>
          <a:p>
            <a:r>
              <a:rPr lang="en-US" dirty="0" smtClean="0"/>
              <a:t>If so, legal risks in any of your countries?</a:t>
            </a:r>
          </a:p>
          <a:p>
            <a:r>
              <a:rPr lang="en-US" dirty="0" smtClean="0"/>
              <a:t>Should your organization get more involved in assuring secure computing and communications?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870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Part I: Encryption and globalization</a:t>
            </a:r>
          </a:p>
          <a:p>
            <a:pPr lvl="1"/>
            <a:r>
              <a:rPr lang="en-US" dirty="0" smtClean="0"/>
              <a:t>Brief history of wiretaps</a:t>
            </a:r>
          </a:p>
          <a:p>
            <a:pPr lvl="1"/>
            <a:r>
              <a:rPr lang="en-US" dirty="0" smtClean="0"/>
              <a:t>Encryption on the Internet</a:t>
            </a:r>
          </a:p>
          <a:p>
            <a:pPr lvl="2"/>
            <a:r>
              <a:rPr lang="en-US" sz="2800" dirty="0" smtClean="0"/>
              <a:t>Crypto Wars of 1990s</a:t>
            </a:r>
          </a:p>
          <a:p>
            <a:pPr lvl="2"/>
            <a:r>
              <a:rPr lang="en-US" sz="2800" dirty="0" smtClean="0"/>
              <a:t>India and China today</a:t>
            </a:r>
          </a:p>
          <a:p>
            <a:r>
              <a:rPr lang="en-US" sz="2800" dirty="0" smtClean="0"/>
              <a:t>Part II: Emerging battles on access to the Cloud</a:t>
            </a:r>
          </a:p>
          <a:p>
            <a:pPr lvl="1"/>
            <a:r>
              <a:rPr lang="en-US" dirty="0" smtClean="0"/>
              <a:t>Where will law enforcement get communications?</a:t>
            </a:r>
          </a:p>
          <a:p>
            <a:pPr lvl="1"/>
            <a:r>
              <a:rPr lang="en-US" dirty="0" smtClean="0"/>
              <a:t>Encryption</a:t>
            </a:r>
          </a:p>
          <a:p>
            <a:pPr lvl="1"/>
            <a:r>
              <a:rPr lang="en-US" dirty="0" smtClean="0"/>
              <a:t>CALEA-type laws</a:t>
            </a:r>
          </a:p>
          <a:p>
            <a:pPr lvl="1"/>
            <a:r>
              <a:rPr lang="en-US" dirty="0" smtClean="0"/>
              <a:t>Seize before/after encryption</a:t>
            </a:r>
          </a:p>
          <a:p>
            <a:pPr lvl="1"/>
            <a:r>
              <a:rPr lang="en-US" dirty="0" smtClean="0"/>
              <a:t>The cloud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 II: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Cloud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International Conflicts to Come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056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Law Enforcement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You’re the police – how do you wiretap communications on the Internet?</a:t>
            </a:r>
          </a:p>
          <a:p>
            <a:pPr lvl="1"/>
            <a:r>
              <a:rPr lang="en-US" dirty="0" smtClean="0"/>
              <a:t>9/11, Mumbai bombing</a:t>
            </a:r>
          </a:p>
          <a:p>
            <a:pPr lvl="1"/>
            <a:r>
              <a:rPr lang="en-US" dirty="0" smtClean="0"/>
              <a:t>Want to implement lawful court order</a:t>
            </a:r>
          </a:p>
          <a:p>
            <a:pPr lvl="1"/>
            <a:r>
              <a:rPr lang="en-US" dirty="0" smtClean="0"/>
              <a:t>Want to get content</a:t>
            </a:r>
          </a:p>
          <a:p>
            <a:pPr lvl="2"/>
            <a:r>
              <a:rPr lang="en-US" sz="2800" dirty="0" smtClean="0"/>
              <a:t>In the clear (not encrypted)</a:t>
            </a:r>
          </a:p>
          <a:p>
            <a:pPr lvl="2"/>
            <a:r>
              <a:rPr lang="en-US" sz="2800" dirty="0" smtClean="0"/>
              <a:t>In real time (the attack may be soon!)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BUT (finally) voice and e-mail are being encrypted</a:t>
            </a:r>
          </a:p>
        </p:txBody>
      </p:sp>
    </p:spTree>
    <p:extLst>
      <p:ext uri="{BB962C8B-B14F-4D97-AF65-F5344CB8AC3E}">
        <p14:creationId xmlns:p14="http://schemas.microsoft.com/office/powerpoint/2010/main" val="2524537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Grab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Break the encryption (if it’s weak)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Grab </a:t>
            </a:r>
            <a:r>
              <a:rPr lang="en-US" sz="2800" dirty="0" err="1" smtClean="0"/>
              <a:t>comms</a:t>
            </a:r>
            <a:r>
              <a:rPr lang="en-US" sz="2800" dirty="0" smtClean="0"/>
              <a:t> in the clear (CALEA)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Grab </a:t>
            </a:r>
            <a:r>
              <a:rPr lang="en-US" sz="2800" dirty="0" err="1" smtClean="0"/>
              <a:t>comms</a:t>
            </a:r>
            <a:r>
              <a:rPr lang="en-US" sz="2800" dirty="0" smtClean="0"/>
              <a:t> with hardware or software before or after encrypted (backdoors)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Grab stored communications, such as in the cloud</a:t>
            </a:r>
          </a:p>
          <a:p>
            <a:endParaRPr lang="en-US" sz="2800" dirty="0"/>
          </a:p>
          <a:p>
            <a:r>
              <a:rPr lang="en-US" sz="2800" dirty="0" smtClean="0"/>
              <a:t>My thesis: #4 is becoming FAR more important, for global communications</a:t>
            </a:r>
          </a:p>
          <a:p>
            <a:r>
              <a:rPr lang="en-US" sz="2800" dirty="0" smtClean="0"/>
              <a:t>Global rules for the “front doors” of cloud providers become far more important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16392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the Crypto?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Just analyzed why crypto is pervasive and strong</a:t>
            </a:r>
          </a:p>
          <a:p>
            <a:r>
              <a:rPr lang="en-US" sz="2800" dirty="0" smtClean="0"/>
              <a:t>India limits unlikely to work</a:t>
            </a:r>
          </a:p>
          <a:p>
            <a:r>
              <a:rPr lang="en-US" sz="2800" dirty="0" smtClean="0"/>
              <a:t>Chinese standards might work, breaking cybersecurity</a:t>
            </a:r>
          </a:p>
          <a:p>
            <a:pPr lvl="1"/>
            <a:r>
              <a:rPr lang="en-US" dirty="0" smtClean="0"/>
              <a:t>How much of the rest of standard Web technology will they refuse?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316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Grab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Break the encryption (if it’s weak)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u="sng" dirty="0" smtClean="0"/>
              <a:t>Grab </a:t>
            </a:r>
            <a:r>
              <a:rPr lang="en-US" sz="2800" b="1" u="sng" dirty="0" err="1" smtClean="0"/>
              <a:t>comms</a:t>
            </a:r>
            <a:r>
              <a:rPr lang="en-US" sz="2800" b="1" u="sng" dirty="0" smtClean="0"/>
              <a:t> in the clear (CALEA)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Grab </a:t>
            </a:r>
            <a:r>
              <a:rPr lang="en-US" sz="2800" dirty="0" err="1" smtClean="0"/>
              <a:t>comms</a:t>
            </a:r>
            <a:r>
              <a:rPr lang="en-US" sz="2800" dirty="0" smtClean="0"/>
              <a:t> with hardware or software before or after encrypted (backdoors)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Grab stored communications, such as in the cloud</a:t>
            </a:r>
          </a:p>
        </p:txBody>
      </p:sp>
    </p:spTree>
    <p:extLst>
      <p:ext uri="{BB962C8B-B14F-4D97-AF65-F5344CB8AC3E}">
        <p14:creationId xmlns:p14="http://schemas.microsoft.com/office/powerpoint/2010/main" val="2758072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524000" y="1524000"/>
            <a:ext cx="5181600" cy="304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00500" y="4457700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Local switch 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00500" y="1715332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Local switch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84586" y="0"/>
            <a:ext cx="357482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Wiretap on Fiber Optic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1272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l="43114" r="8982"/>
          <a:stretch>
            <a:fillRect/>
          </a:stretch>
        </p:blipFill>
        <p:spPr bwMode="auto">
          <a:xfrm>
            <a:off x="304800" y="609600"/>
            <a:ext cx="548638" cy="1028700"/>
          </a:xfrm>
          <a:prstGeom prst="rect">
            <a:avLst/>
          </a:prstGeom>
          <a:noFill/>
        </p:spPr>
      </p:pic>
      <p:pic>
        <p:nvPicPr>
          <p:cNvPr id="27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r="61677"/>
          <a:stretch>
            <a:fillRect/>
          </a:stretch>
        </p:blipFill>
        <p:spPr bwMode="auto">
          <a:xfrm>
            <a:off x="8305800" y="5257800"/>
            <a:ext cx="438908" cy="1028700"/>
          </a:xfrm>
          <a:prstGeom prst="rect">
            <a:avLst/>
          </a:prstGeom>
          <a:noFill/>
        </p:spPr>
      </p:pic>
      <p:sp>
        <p:nvSpPr>
          <p:cNvPr id="65" name="Rectangular Callout 64"/>
          <p:cNvSpPr/>
          <p:nvPr/>
        </p:nvSpPr>
        <p:spPr>
          <a:xfrm>
            <a:off x="990600" y="74315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Phone call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2" name="Group 70"/>
          <p:cNvGrpSpPr/>
          <p:nvPr/>
        </p:nvGrpSpPr>
        <p:grpSpPr>
          <a:xfrm>
            <a:off x="2054225" y="952500"/>
            <a:ext cx="2517775" cy="550862"/>
            <a:chOff x="2054225" y="1125538"/>
            <a:chExt cx="2517775" cy="550862"/>
          </a:xfrm>
        </p:grpSpPr>
        <p:cxnSp>
          <p:nvCxnSpPr>
            <p:cNvPr id="66" name="Straight Arrow Connector 65"/>
            <p:cNvCxnSpPr/>
            <p:nvPr/>
          </p:nvCxnSpPr>
          <p:spPr>
            <a:xfrm rot="5400000">
              <a:off x="4297680" y="140208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054225" y="1125538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/>
          <p:nvPr/>
        </p:nvCxnSpPr>
        <p:spPr>
          <a:xfrm rot="16200000" flipV="1">
            <a:off x="4343400" y="2628900"/>
            <a:ext cx="45720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5400000">
            <a:off x="4343400" y="4152900"/>
            <a:ext cx="45720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ular Callout 72"/>
          <p:cNvSpPr/>
          <p:nvPr/>
        </p:nvSpPr>
        <p:spPr>
          <a:xfrm>
            <a:off x="7223760" y="560070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Phone call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3" name="Group 76"/>
          <p:cNvGrpSpPr/>
          <p:nvPr/>
        </p:nvGrpSpPr>
        <p:grpSpPr>
          <a:xfrm>
            <a:off x="4572000" y="5295900"/>
            <a:ext cx="2514600" cy="571500"/>
            <a:chOff x="4572000" y="5143500"/>
            <a:chExt cx="2514600" cy="571500"/>
          </a:xfrm>
        </p:grpSpPr>
        <p:cxnSp>
          <p:nvCxnSpPr>
            <p:cNvPr id="75" name="Straight Arrow Connector 74"/>
            <p:cNvCxnSpPr/>
            <p:nvPr/>
          </p:nvCxnSpPr>
          <p:spPr>
            <a:xfrm rot="5400000">
              <a:off x="4297680" y="541782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4572000" y="5715000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304800" y="3048000"/>
            <a:ext cx="1190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Telecom Company</a:t>
            </a:r>
            <a:endParaRPr lang="en-US" sz="2000" b="1" dirty="0"/>
          </a:p>
        </p:txBody>
      </p:sp>
      <p:sp>
        <p:nvSpPr>
          <p:cNvPr id="80" name="Rectangle 79"/>
          <p:cNvSpPr/>
          <p:nvPr/>
        </p:nvSpPr>
        <p:spPr>
          <a:xfrm>
            <a:off x="1998447" y="6182380"/>
            <a:ext cx="5147115" cy="523220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WIRETAP Only at LOCAL SWITCH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1" name="Oval 80"/>
          <p:cNvSpPr/>
          <p:nvPr/>
        </p:nvSpPr>
        <p:spPr>
          <a:xfrm>
            <a:off x="8534400" y="167640"/>
            <a:ext cx="365760" cy="36576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4050" y="1577973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Alice</a:t>
            </a:r>
            <a:endParaRPr lang="en-US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8325050" y="6228876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Bob</a:t>
            </a:r>
            <a:endParaRPr lang="en-US" sz="1200" b="1" dirty="0"/>
          </a:p>
        </p:txBody>
      </p:sp>
      <p:sp>
        <p:nvSpPr>
          <p:cNvPr id="23" name="Rectangle 22"/>
          <p:cNvSpPr/>
          <p:nvPr/>
        </p:nvSpPr>
        <p:spPr>
          <a:xfrm>
            <a:off x="158998" y="4876800"/>
            <a:ext cx="410820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From VOICE to VOIP</a:t>
            </a:r>
          </a:p>
          <a:p>
            <a:pPr marL="514350" indent="-514350" algn="ctr">
              <a:buAutoNum type="arabicParenBoth"/>
            </a:pPr>
            <a:r>
              <a:rPr lang="en-US" sz="2800" b="1" cap="all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If link to switched</a:t>
            </a:r>
          </a:p>
          <a:p>
            <a:pPr marL="514350" indent="-514350" algn="ctr">
              <a:buAutoNum type="arabicParenBoth"/>
            </a:pPr>
            <a:r>
              <a:rPr lang="en-US" sz="2800" b="1" cap="all" spc="0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VPNs &amp; If don’t link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943600" y="609600"/>
            <a:ext cx="281940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CALEA in U.S.</a:t>
            </a:r>
          </a:p>
          <a:p>
            <a:pPr algn="ctr"/>
            <a:r>
              <a:rPr lang="en-US" sz="2800" b="1" cap="all" spc="0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Build Wiretap ready</a:t>
            </a:r>
            <a:endParaRPr lang="en-US" sz="2800" b="1" cap="all" spc="0" dirty="0">
              <a:ln w="0"/>
              <a:solidFill>
                <a:srgbClr val="92D05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0186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524000" y="1524000"/>
            <a:ext cx="6019800" cy="3657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00500" y="4457700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Bob ISP 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00500" y="1715332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Alice ISP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48400" y="30861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52600" y="30861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3991" y="0"/>
            <a:ext cx="80560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Internet as Insecure Channel -- VOIP insecure?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1272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l="43114" r="8982"/>
          <a:stretch>
            <a:fillRect/>
          </a:stretch>
        </p:blipFill>
        <p:spPr bwMode="auto">
          <a:xfrm>
            <a:off x="304800" y="609600"/>
            <a:ext cx="548638" cy="1028700"/>
          </a:xfrm>
          <a:prstGeom prst="rect">
            <a:avLst/>
          </a:prstGeom>
          <a:noFill/>
        </p:spPr>
      </p:pic>
      <p:pic>
        <p:nvPicPr>
          <p:cNvPr id="27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r="61677"/>
          <a:stretch>
            <a:fillRect/>
          </a:stretch>
        </p:blipFill>
        <p:spPr bwMode="auto">
          <a:xfrm>
            <a:off x="8305800" y="5257800"/>
            <a:ext cx="438908" cy="1028700"/>
          </a:xfrm>
          <a:prstGeom prst="rect">
            <a:avLst/>
          </a:prstGeom>
          <a:noFill/>
        </p:spPr>
      </p:pic>
      <p:sp>
        <p:nvSpPr>
          <p:cNvPr id="65" name="Rectangular Callout 64"/>
          <p:cNvSpPr/>
          <p:nvPr/>
        </p:nvSpPr>
        <p:spPr>
          <a:xfrm>
            <a:off x="990600" y="74315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Hi Bob!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2" name="Group 70"/>
          <p:cNvGrpSpPr/>
          <p:nvPr/>
        </p:nvGrpSpPr>
        <p:grpSpPr>
          <a:xfrm>
            <a:off x="2054225" y="952500"/>
            <a:ext cx="2517775" cy="550862"/>
            <a:chOff x="2054225" y="1125538"/>
            <a:chExt cx="2517775" cy="550862"/>
          </a:xfrm>
        </p:grpSpPr>
        <p:cxnSp>
          <p:nvCxnSpPr>
            <p:cNvPr id="66" name="Straight Arrow Connector 65"/>
            <p:cNvCxnSpPr/>
            <p:nvPr/>
          </p:nvCxnSpPr>
          <p:spPr>
            <a:xfrm rot="5400000">
              <a:off x="4297680" y="140208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054225" y="1125538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Rectangular Callout 72"/>
          <p:cNvSpPr/>
          <p:nvPr/>
        </p:nvSpPr>
        <p:spPr>
          <a:xfrm>
            <a:off x="7223760" y="560070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Hi Bob!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3" name="Group 76"/>
          <p:cNvGrpSpPr/>
          <p:nvPr/>
        </p:nvGrpSpPr>
        <p:grpSpPr>
          <a:xfrm>
            <a:off x="4572000" y="5295900"/>
            <a:ext cx="2514600" cy="571500"/>
            <a:chOff x="4572000" y="5143500"/>
            <a:chExt cx="2514600" cy="571500"/>
          </a:xfrm>
        </p:grpSpPr>
        <p:cxnSp>
          <p:nvCxnSpPr>
            <p:cNvPr id="75" name="Straight Arrow Connector 74"/>
            <p:cNvCxnSpPr/>
            <p:nvPr/>
          </p:nvCxnSpPr>
          <p:spPr>
            <a:xfrm rot="5400000">
              <a:off x="4297680" y="541782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4572000" y="5715000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228600" y="2362200"/>
            <a:ext cx="11909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Internet: Many Nodes between ISPs</a:t>
            </a:r>
            <a:endParaRPr lang="en-US" sz="2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24050" y="1577973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Alice</a:t>
            </a:r>
            <a:endParaRPr lang="en-US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8325050" y="6228876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Bob</a:t>
            </a:r>
            <a:endParaRPr lang="en-US" sz="1200" b="1" dirty="0"/>
          </a:p>
        </p:txBody>
      </p:sp>
      <p:sp>
        <p:nvSpPr>
          <p:cNvPr id="32" name="Rectangle 31"/>
          <p:cNvSpPr/>
          <p:nvPr/>
        </p:nvSpPr>
        <p:spPr>
          <a:xfrm>
            <a:off x="4953000" y="26670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876800" y="35052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29000" y="28194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172200" y="21336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352800" y="35052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28800" y="21336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867400" y="40386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752600" y="40386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839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 of CALEA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Very bad security to have unencrypted IP go through those web nodes</a:t>
            </a:r>
          </a:p>
          <a:p>
            <a:r>
              <a:rPr lang="en-US" sz="2800" dirty="0" smtClean="0"/>
              <a:t>Skype and VOIP pervasive</a:t>
            </a:r>
          </a:p>
          <a:p>
            <a:r>
              <a:rPr lang="en-US" sz="2800" dirty="0" smtClean="0"/>
              <a:t>How deep to regulate IP products &amp; services?</a:t>
            </a:r>
          </a:p>
          <a:p>
            <a:pPr lvl="1"/>
            <a:r>
              <a:rPr lang="en-US" dirty="0" smtClean="0"/>
              <a:t>WOW just a game?</a:t>
            </a:r>
          </a:p>
          <a:p>
            <a:pPr lvl="1"/>
            <a:r>
              <a:rPr lang="en-US" dirty="0" smtClean="0"/>
              <a:t>Pre-clearance for IP communications?</a:t>
            </a:r>
          </a:p>
          <a:p>
            <a:pPr lvl="1"/>
            <a:r>
              <a:rPr lang="en-US" dirty="0" smtClean="0"/>
              <a:t>FBI’s “going dark” argument has serious flaws and will face opposition in the IP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2484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Grab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Break the encryption (if it’s weak)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Grab </a:t>
            </a:r>
            <a:r>
              <a:rPr lang="en-US" sz="2800" dirty="0" err="1" smtClean="0"/>
              <a:t>comms</a:t>
            </a:r>
            <a:r>
              <a:rPr lang="en-US" sz="2800" dirty="0" smtClean="0"/>
              <a:t> in the clear (CALEA)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u="sng" dirty="0" smtClean="0"/>
              <a:t>Grab </a:t>
            </a:r>
            <a:r>
              <a:rPr lang="en-US" sz="2800" b="1" u="sng" dirty="0" err="1" smtClean="0"/>
              <a:t>comms</a:t>
            </a:r>
            <a:r>
              <a:rPr lang="en-US" sz="2800" b="1" u="sng" dirty="0" smtClean="0"/>
              <a:t> with hardware or software before or after encrypted (backdoors)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Grab stored communications, such as in the cloud</a:t>
            </a:r>
          </a:p>
        </p:txBody>
      </p:sp>
    </p:spTree>
    <p:extLst>
      <p:ext uri="{BB962C8B-B14F-4D97-AF65-F5344CB8AC3E}">
        <p14:creationId xmlns:p14="http://schemas.microsoft.com/office/powerpoint/2010/main" val="727087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Governments Install Software?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Police install virus on your computer</a:t>
            </a:r>
          </a:p>
          <a:p>
            <a:r>
              <a:rPr lang="en-US" dirty="0" smtClean="0"/>
              <a:t>This opens a back door, so police gain access to your computer</a:t>
            </a:r>
          </a:p>
          <a:p>
            <a:r>
              <a:rPr lang="en-US" dirty="0" smtClean="0"/>
              <a:t>Good idea for the police to be hackers?</a:t>
            </a:r>
          </a:p>
          <a:p>
            <a:r>
              <a:rPr lang="en-US" dirty="0" smtClean="0"/>
              <a:t>Good for cybersecurity?</a:t>
            </a:r>
            <a:endParaRPr lang="en-US" dirty="0"/>
          </a:p>
        </p:txBody>
      </p:sp>
      <p:pic>
        <p:nvPicPr>
          <p:cNvPr id="5" name="Content Placeholder 4" descr="Magic Lantern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034" b="-603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7252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Chair, White House Working Group on Encryption, 1999</a:t>
            </a:r>
          </a:p>
          <a:p>
            <a:r>
              <a:rPr lang="en-US" dirty="0" smtClean="0"/>
              <a:t>Chair, White House Working Group on updating wiretap laws for the Internet, 2000</a:t>
            </a:r>
          </a:p>
          <a:p>
            <a:r>
              <a:rPr lang="en-US" dirty="0" smtClean="0"/>
              <a:t>Current project at Future of Privacy Forum on government access to data in </a:t>
            </a:r>
            <a:r>
              <a:rPr lang="en-US" smtClean="0"/>
              <a:t>global setting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794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Governments Install Hardware?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Reports of telecom equipment that </a:t>
            </a:r>
            <a:r>
              <a:rPr lang="en-US" dirty="0" err="1" smtClean="0"/>
              <a:t>surveil</a:t>
            </a:r>
            <a:r>
              <a:rPr lang="en-US" dirty="0" smtClean="0"/>
              <a:t> communications through them</a:t>
            </a:r>
          </a:p>
          <a:p>
            <a:r>
              <a:rPr lang="en-US" dirty="0" smtClean="0"/>
              <a:t>Can “phone home”</a:t>
            </a:r>
          </a:p>
          <a:p>
            <a:r>
              <a:rPr lang="en-US" dirty="0" smtClean="0"/>
              <a:t>Good to design these vulnerabilities into the Net?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2/16/2012, The Atlantic:</a:t>
            </a:r>
          </a:p>
          <a:p>
            <a:r>
              <a:rPr lang="en-US" b="1" dirty="0" smtClean="0"/>
              <a:t>“Chinese </a:t>
            </a:r>
            <a:r>
              <a:rPr lang="en-US" b="1" dirty="0"/>
              <a:t>Telecoms May Be Spying on Large Numbers of Foreign </a:t>
            </a:r>
            <a:r>
              <a:rPr lang="en-US" b="1" dirty="0" smtClean="0"/>
              <a:t>Customers”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2494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Grab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Break the encryption (if it’s weak)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Grab </a:t>
            </a:r>
            <a:r>
              <a:rPr lang="en-US" sz="2800" dirty="0" err="1" smtClean="0"/>
              <a:t>comms</a:t>
            </a:r>
            <a:r>
              <a:rPr lang="en-US" sz="2800" dirty="0" smtClean="0"/>
              <a:t> in the clear (CALEA)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Grab </a:t>
            </a:r>
            <a:r>
              <a:rPr lang="en-US" sz="2800" dirty="0" err="1" smtClean="0"/>
              <a:t>comms</a:t>
            </a:r>
            <a:r>
              <a:rPr lang="en-US" sz="2800" dirty="0" smtClean="0"/>
              <a:t> with hardware or software before or after encrypted (backdoors)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u="sng" dirty="0" smtClean="0"/>
              <a:t>Grab stored communications, such as in the cloud</a:t>
            </a:r>
          </a:p>
        </p:txBody>
      </p:sp>
    </p:spTree>
    <p:extLst>
      <p:ext uri="{BB962C8B-B14F-4D97-AF65-F5344CB8AC3E}">
        <p14:creationId xmlns:p14="http://schemas.microsoft.com/office/powerpoint/2010/main" val="14620550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New Emphasis on Stored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Strong crypto now widely deployed for email &amp; web</a:t>
            </a:r>
          </a:p>
          <a:p>
            <a:pPr lvl="1"/>
            <a:r>
              <a:rPr lang="en-US" dirty="0"/>
              <a:t>Webmail using SSL, so local ISPs go dark</a:t>
            </a:r>
          </a:p>
          <a:p>
            <a:r>
              <a:rPr lang="en-US" sz="2800" dirty="0" smtClean="0"/>
              <a:t>From </a:t>
            </a:r>
            <a:r>
              <a:rPr lang="en-US" sz="2800" dirty="0" smtClean="0"/>
              <a:t>switched voice to VOIP &amp; other IP</a:t>
            </a:r>
          </a:p>
          <a:p>
            <a:pPr lvl="1"/>
            <a:r>
              <a:rPr lang="en-US" dirty="0" smtClean="0"/>
              <a:t>CALEA less effective at the tower/local </a:t>
            </a:r>
            <a:r>
              <a:rPr lang="en-US" dirty="0" smtClean="0"/>
              <a:t>switch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26018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Stored Records: The Near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Growth of the cloud</a:t>
            </a:r>
          </a:p>
          <a:p>
            <a:r>
              <a:rPr lang="en-US" sz="2800" dirty="0" smtClean="0"/>
              <a:t>Global requests for stored records</a:t>
            </a:r>
          </a:p>
          <a:p>
            <a:pPr lvl="1"/>
            <a:r>
              <a:rPr lang="en-US" dirty="0" smtClean="0"/>
              <a:t>Encrypted webmail, so local ISP less useful</a:t>
            </a:r>
          </a:p>
          <a:p>
            <a:pPr lvl="1"/>
            <a:r>
              <a:rPr lang="en-US" dirty="0" smtClean="0"/>
              <a:t>VOIP, so local </a:t>
            </a:r>
            <a:r>
              <a:rPr lang="en-US" dirty="0" smtClean="0"/>
              <a:t>switched phone network less </a:t>
            </a:r>
            <a:r>
              <a:rPr lang="en-US" dirty="0" smtClean="0"/>
              <a:t>useful</a:t>
            </a:r>
          </a:p>
          <a:p>
            <a:r>
              <a:rPr lang="en-US" sz="2800" dirty="0"/>
              <a:t>If no Magic Lantern, then police go to stored records</a:t>
            </a:r>
          </a:p>
          <a:p>
            <a:r>
              <a:rPr lang="en-US" sz="2800" dirty="0" smtClean="0"/>
              <a:t>Push </a:t>
            </a:r>
            <a:r>
              <a:rPr lang="en-US" sz="2800" dirty="0" smtClean="0"/>
              <a:t>for “data retention”, so police can get the records after the fact</a:t>
            </a:r>
          </a:p>
        </p:txBody>
      </p:sp>
    </p:spTree>
    <p:extLst>
      <p:ext uri="{BB962C8B-B14F-4D97-AF65-F5344CB8AC3E}">
        <p14:creationId xmlns:p14="http://schemas.microsoft.com/office/powerpoint/2010/main" val="318453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 </a:t>
            </a:r>
            <a:r>
              <a:rPr lang="en-US" dirty="0" smtClean="0"/>
              <a:t>on Part II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If you are in law enforcement or national security, new emphasis on access to stored </a:t>
            </a:r>
            <a:r>
              <a:rPr lang="en-US" sz="2800" dirty="0" smtClean="0"/>
              <a:t>records</a:t>
            </a:r>
          </a:p>
          <a:p>
            <a:pPr lvl="1"/>
            <a:r>
              <a:rPr lang="en-US" dirty="0" smtClean="0"/>
              <a:t>If in country with cloud server, local service</a:t>
            </a:r>
          </a:p>
          <a:p>
            <a:pPr lvl="1"/>
            <a:r>
              <a:rPr lang="en-US" dirty="0" smtClean="0"/>
              <a:t>If stored elsewhere, big new obstacle</a:t>
            </a:r>
            <a:endParaRPr lang="en-US" dirty="0" smtClean="0"/>
          </a:p>
          <a:p>
            <a:r>
              <a:rPr lang="en-US" sz="2800" dirty="0" smtClean="0"/>
              <a:t>Copyright </a:t>
            </a:r>
            <a:r>
              <a:rPr lang="en-US" sz="2800" dirty="0" smtClean="0"/>
              <a:t>holders want stored records, too</a:t>
            </a:r>
          </a:p>
          <a:p>
            <a:r>
              <a:rPr lang="en-US" sz="2800" dirty="0" smtClean="0"/>
              <a:t>Stronger communication encryption</a:t>
            </a:r>
          </a:p>
          <a:p>
            <a:r>
              <a:rPr lang="en-US" sz="2800" dirty="0" smtClean="0"/>
              <a:t>But new battles about stored record security</a:t>
            </a:r>
          </a:p>
          <a:p>
            <a:pPr lvl="1"/>
            <a:r>
              <a:rPr lang="en-US" dirty="0" smtClean="0"/>
              <a:t>Many knocks on the front doors of cloud providers and other record 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0869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Your Organization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respond to records requests in-country?</a:t>
            </a:r>
          </a:p>
          <a:p>
            <a:r>
              <a:rPr lang="en-US" sz="2800" dirty="0" smtClean="0"/>
              <a:t>How respond to records requests from other countries?</a:t>
            </a:r>
          </a:p>
          <a:p>
            <a:pPr lvl="1"/>
            <a:r>
              <a:rPr lang="en-US" dirty="0" smtClean="0"/>
              <a:t>Internal procedures</a:t>
            </a:r>
          </a:p>
          <a:p>
            <a:pPr lvl="1"/>
            <a:r>
              <a:rPr lang="en-US" dirty="0" smtClean="0"/>
              <a:t>Lawyers</a:t>
            </a:r>
          </a:p>
          <a:p>
            <a:pPr lvl="1"/>
            <a:r>
              <a:rPr lang="en-US" dirty="0" smtClean="0"/>
              <a:t>Want to cooperate with lawful access</a:t>
            </a:r>
          </a:p>
          <a:p>
            <a:pPr lvl="1"/>
            <a:r>
              <a:rPr lang="en-US" dirty="0" smtClean="0"/>
              <a:t>Want your brand to say that records are stored securely</a:t>
            </a:r>
          </a:p>
          <a:p>
            <a:r>
              <a:rPr lang="en-US" sz="2800" dirty="0" smtClean="0"/>
              <a:t>Worth a review for the coming requests?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464262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Swire &amp; Ahmad, “Encryption </a:t>
            </a:r>
            <a:r>
              <a:rPr lang="en-US" dirty="0"/>
              <a:t>and Globalization”, at </a:t>
            </a:r>
            <a:r>
              <a:rPr lang="en-US" dirty="0">
                <a:hlinkClick r:id="rId2"/>
              </a:rPr>
              <a:t>http://ssrn.com/abstract=</a:t>
            </a:r>
            <a:r>
              <a:rPr lang="en-US" dirty="0" smtClean="0">
                <a:hlinkClick r:id="rId2"/>
              </a:rPr>
              <a:t>1960602</a:t>
            </a:r>
            <a:endParaRPr lang="en-US" dirty="0" smtClean="0"/>
          </a:p>
          <a:p>
            <a:r>
              <a:rPr lang="en-US" dirty="0" smtClean="0"/>
              <a:t>“Going Dark vs. A Golden Age </a:t>
            </a:r>
            <a:r>
              <a:rPr lang="en-US" dirty="0"/>
              <a:t>of Encryption”, </a:t>
            </a:r>
            <a:r>
              <a:rPr lang="en-US" dirty="0">
                <a:hlinkClick r:id="rId3"/>
              </a:rPr>
              <a:t>https://www.cdt.org/blogs/2811going-dark-versus-golden-age-</a:t>
            </a:r>
            <a:r>
              <a:rPr lang="en-US" dirty="0" smtClean="0">
                <a:hlinkClick r:id="rId3"/>
              </a:rPr>
              <a:t>surveillance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www.peterswire.net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314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These Good Ideas?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India: maximum crypto key length of 40 bits</a:t>
            </a:r>
          </a:p>
          <a:p>
            <a:r>
              <a:rPr lang="en-US" dirty="0" smtClean="0"/>
              <a:t>China: require use of Chinese-created cryptosystems, prohibit use of global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314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524000" y="1524000"/>
            <a:ext cx="5181600" cy="304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00500" y="4457700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Local switch 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00500" y="1715332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Local switch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43621" y="0"/>
            <a:ext cx="385676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Wiretap on Copper Lines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1272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l="43114" r="8982"/>
          <a:stretch>
            <a:fillRect/>
          </a:stretch>
        </p:blipFill>
        <p:spPr bwMode="auto">
          <a:xfrm>
            <a:off x="304800" y="609600"/>
            <a:ext cx="548638" cy="1028700"/>
          </a:xfrm>
          <a:prstGeom prst="rect">
            <a:avLst/>
          </a:prstGeom>
          <a:noFill/>
        </p:spPr>
      </p:pic>
      <p:pic>
        <p:nvPicPr>
          <p:cNvPr id="27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r="61677"/>
          <a:stretch>
            <a:fillRect/>
          </a:stretch>
        </p:blipFill>
        <p:spPr bwMode="auto">
          <a:xfrm>
            <a:off x="8305800" y="5257800"/>
            <a:ext cx="438908" cy="1028700"/>
          </a:xfrm>
          <a:prstGeom prst="rect">
            <a:avLst/>
          </a:prstGeom>
          <a:noFill/>
        </p:spPr>
      </p:pic>
      <p:sp>
        <p:nvSpPr>
          <p:cNvPr id="65" name="Rectangular Callout 64"/>
          <p:cNvSpPr/>
          <p:nvPr/>
        </p:nvSpPr>
        <p:spPr>
          <a:xfrm>
            <a:off x="990600" y="74315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Phone call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2" name="Group 70"/>
          <p:cNvGrpSpPr/>
          <p:nvPr/>
        </p:nvGrpSpPr>
        <p:grpSpPr>
          <a:xfrm>
            <a:off x="2054225" y="952500"/>
            <a:ext cx="2517775" cy="550862"/>
            <a:chOff x="2054225" y="1125538"/>
            <a:chExt cx="2517775" cy="550862"/>
          </a:xfrm>
        </p:grpSpPr>
        <p:cxnSp>
          <p:nvCxnSpPr>
            <p:cNvPr id="66" name="Straight Arrow Connector 65"/>
            <p:cNvCxnSpPr/>
            <p:nvPr/>
          </p:nvCxnSpPr>
          <p:spPr>
            <a:xfrm rot="5400000">
              <a:off x="4297680" y="140208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054225" y="1125538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/>
          <p:nvPr/>
        </p:nvCxnSpPr>
        <p:spPr>
          <a:xfrm rot="16200000" flipV="1">
            <a:off x="4343400" y="2628900"/>
            <a:ext cx="45720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5400000">
            <a:off x="4343400" y="4152900"/>
            <a:ext cx="45720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ular Callout 72"/>
          <p:cNvSpPr/>
          <p:nvPr/>
        </p:nvSpPr>
        <p:spPr>
          <a:xfrm>
            <a:off x="7223760" y="560070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Phone call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3" name="Group 76"/>
          <p:cNvGrpSpPr/>
          <p:nvPr/>
        </p:nvGrpSpPr>
        <p:grpSpPr>
          <a:xfrm>
            <a:off x="4572000" y="5295900"/>
            <a:ext cx="2514600" cy="571500"/>
            <a:chOff x="4572000" y="5143500"/>
            <a:chExt cx="2514600" cy="571500"/>
          </a:xfrm>
        </p:grpSpPr>
        <p:cxnSp>
          <p:nvCxnSpPr>
            <p:cNvPr id="75" name="Straight Arrow Connector 74"/>
            <p:cNvCxnSpPr/>
            <p:nvPr/>
          </p:nvCxnSpPr>
          <p:spPr>
            <a:xfrm rot="5400000">
              <a:off x="4297680" y="541782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4572000" y="5715000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304800" y="3048000"/>
            <a:ext cx="1190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Telecom Company</a:t>
            </a:r>
            <a:endParaRPr lang="en-US" sz="2000" b="1" dirty="0"/>
          </a:p>
        </p:txBody>
      </p:sp>
      <p:sp>
        <p:nvSpPr>
          <p:cNvPr id="80" name="Rectangle 79"/>
          <p:cNvSpPr/>
          <p:nvPr/>
        </p:nvSpPr>
        <p:spPr>
          <a:xfrm>
            <a:off x="1332079" y="6182380"/>
            <a:ext cx="6479851" cy="523220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WIRETAP AT </a:t>
            </a:r>
            <a:r>
              <a:rPr lang="en-US" sz="2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a’S</a:t>
            </a:r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HOUSE OR LOCAL SWITCH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1" name="Oval 80"/>
          <p:cNvSpPr/>
          <p:nvPr/>
        </p:nvSpPr>
        <p:spPr>
          <a:xfrm>
            <a:off x="8534400" y="167640"/>
            <a:ext cx="365760" cy="36576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4050" y="1577973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Alice</a:t>
            </a:r>
            <a:endParaRPr lang="en-US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8325050" y="6228876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Bob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129767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524000" y="1524000"/>
            <a:ext cx="5181600" cy="304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00500" y="4457700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Local switch 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00500" y="1715332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Local switch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84586" y="0"/>
            <a:ext cx="357482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Wiretap on Fiber Optic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1272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l="43114" r="8982"/>
          <a:stretch>
            <a:fillRect/>
          </a:stretch>
        </p:blipFill>
        <p:spPr bwMode="auto">
          <a:xfrm>
            <a:off x="304800" y="609600"/>
            <a:ext cx="548638" cy="1028700"/>
          </a:xfrm>
          <a:prstGeom prst="rect">
            <a:avLst/>
          </a:prstGeom>
          <a:noFill/>
        </p:spPr>
      </p:pic>
      <p:pic>
        <p:nvPicPr>
          <p:cNvPr id="27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r="61677"/>
          <a:stretch>
            <a:fillRect/>
          </a:stretch>
        </p:blipFill>
        <p:spPr bwMode="auto">
          <a:xfrm>
            <a:off x="8305800" y="5257800"/>
            <a:ext cx="438908" cy="1028700"/>
          </a:xfrm>
          <a:prstGeom prst="rect">
            <a:avLst/>
          </a:prstGeom>
          <a:noFill/>
        </p:spPr>
      </p:pic>
      <p:sp>
        <p:nvSpPr>
          <p:cNvPr id="65" name="Rectangular Callout 64"/>
          <p:cNvSpPr/>
          <p:nvPr/>
        </p:nvSpPr>
        <p:spPr>
          <a:xfrm>
            <a:off x="990600" y="74315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Phone call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2" name="Group 70"/>
          <p:cNvGrpSpPr/>
          <p:nvPr/>
        </p:nvGrpSpPr>
        <p:grpSpPr>
          <a:xfrm>
            <a:off x="2054225" y="952500"/>
            <a:ext cx="2517775" cy="550862"/>
            <a:chOff x="2054225" y="1125538"/>
            <a:chExt cx="2517775" cy="550862"/>
          </a:xfrm>
        </p:grpSpPr>
        <p:cxnSp>
          <p:nvCxnSpPr>
            <p:cNvPr id="66" name="Straight Arrow Connector 65"/>
            <p:cNvCxnSpPr/>
            <p:nvPr/>
          </p:nvCxnSpPr>
          <p:spPr>
            <a:xfrm rot="5400000">
              <a:off x="4297680" y="140208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054225" y="1125538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/>
          <p:nvPr/>
        </p:nvCxnSpPr>
        <p:spPr>
          <a:xfrm rot="16200000" flipV="1">
            <a:off x="4343400" y="2628900"/>
            <a:ext cx="45720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5400000">
            <a:off x="4343400" y="4152900"/>
            <a:ext cx="457200" cy="0"/>
          </a:xfrm>
          <a:prstGeom prst="straightConnector1">
            <a:avLst/>
          </a:prstGeom>
          <a:ln w="50800" cap="sq">
            <a:solidFill>
              <a:schemeClr val="tx1"/>
            </a:solidFill>
            <a:bevel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ular Callout 72"/>
          <p:cNvSpPr/>
          <p:nvPr/>
        </p:nvSpPr>
        <p:spPr>
          <a:xfrm>
            <a:off x="7223760" y="560070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Phone call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3" name="Group 76"/>
          <p:cNvGrpSpPr/>
          <p:nvPr/>
        </p:nvGrpSpPr>
        <p:grpSpPr>
          <a:xfrm>
            <a:off x="4572000" y="5295900"/>
            <a:ext cx="2514600" cy="571500"/>
            <a:chOff x="4572000" y="5143500"/>
            <a:chExt cx="2514600" cy="571500"/>
          </a:xfrm>
        </p:grpSpPr>
        <p:cxnSp>
          <p:nvCxnSpPr>
            <p:cNvPr id="75" name="Straight Arrow Connector 74"/>
            <p:cNvCxnSpPr/>
            <p:nvPr/>
          </p:nvCxnSpPr>
          <p:spPr>
            <a:xfrm rot="5400000">
              <a:off x="4297680" y="541782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4572000" y="5715000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304800" y="3048000"/>
            <a:ext cx="1190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Telecom Company</a:t>
            </a:r>
            <a:endParaRPr lang="en-US" sz="2000" b="1" dirty="0"/>
          </a:p>
        </p:txBody>
      </p:sp>
      <p:sp>
        <p:nvSpPr>
          <p:cNvPr id="80" name="Rectangle 79"/>
          <p:cNvSpPr/>
          <p:nvPr/>
        </p:nvSpPr>
        <p:spPr>
          <a:xfrm>
            <a:off x="1998447" y="6182380"/>
            <a:ext cx="5147115" cy="523220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WIRETAP Only at LOCAL SWITCH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1" name="Oval 80"/>
          <p:cNvSpPr/>
          <p:nvPr/>
        </p:nvSpPr>
        <p:spPr>
          <a:xfrm>
            <a:off x="8534400" y="167640"/>
            <a:ext cx="365760" cy="36576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4050" y="1577973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Alice</a:t>
            </a:r>
            <a:endParaRPr lang="en-US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8325050" y="6228876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Bob</a:t>
            </a:r>
            <a:endParaRPr lang="en-US" sz="1200" b="1" dirty="0"/>
          </a:p>
        </p:txBody>
      </p:sp>
      <p:sp>
        <p:nvSpPr>
          <p:cNvPr id="23" name="Rectangle 22"/>
          <p:cNvSpPr/>
          <p:nvPr/>
        </p:nvSpPr>
        <p:spPr>
          <a:xfrm>
            <a:off x="158998" y="4876800"/>
            <a:ext cx="342240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Voice, not data</a:t>
            </a:r>
          </a:p>
          <a:p>
            <a:pPr algn="ctr"/>
            <a:r>
              <a:rPr lang="en-US" sz="2800" b="1" cap="all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Mobile &amp; Land</a:t>
            </a:r>
          </a:p>
          <a:p>
            <a:pPr algn="ctr"/>
            <a:r>
              <a:rPr lang="en-US" sz="2800" b="1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HQ gets downloads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943600" y="609600"/>
            <a:ext cx="28194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CALEA in U.S.</a:t>
            </a:r>
          </a:p>
          <a:p>
            <a:pPr algn="ctr"/>
            <a:r>
              <a:rPr lang="en-US" sz="2800" b="1" cap="all" spc="0" dirty="0" smtClean="0">
                <a:ln w="0"/>
                <a:solidFill>
                  <a:srgbClr val="92D050"/>
                </a:solidFill>
                <a:effectLst>
                  <a:reflection blurRad="12700" stA="50000" endPos="50000" dist="5000" dir="5400000" sy="-100000" rotWithShape="0"/>
                </a:effectLst>
              </a:rPr>
              <a:t>Wiretap ready</a:t>
            </a:r>
            <a:endParaRPr lang="en-US" sz="2800" b="1" cap="all" spc="0" dirty="0">
              <a:ln w="0"/>
              <a:solidFill>
                <a:srgbClr val="92D05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0821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524000" y="1524000"/>
            <a:ext cx="6019800" cy="3657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00500" y="4457700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Bob ISP 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00500" y="1715332"/>
            <a:ext cx="1143000" cy="6096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Alice ISP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48400" y="30861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52600" y="30861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966165" y="0"/>
            <a:ext cx="52116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Internet as Insecure Channel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1272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l="43114" r="8982"/>
          <a:stretch>
            <a:fillRect/>
          </a:stretch>
        </p:blipFill>
        <p:spPr bwMode="auto">
          <a:xfrm>
            <a:off x="304800" y="609600"/>
            <a:ext cx="548638" cy="1028700"/>
          </a:xfrm>
          <a:prstGeom prst="rect">
            <a:avLst/>
          </a:prstGeom>
          <a:noFill/>
        </p:spPr>
      </p:pic>
      <p:pic>
        <p:nvPicPr>
          <p:cNvPr id="27" name="Picture 8" descr="http://thumb15.shutterstock.com/photos/thumb_large/187444/187444,1220877336,4.jpg"/>
          <p:cNvPicPr>
            <a:picLocks noChangeAspect="1" noChangeArrowheads="1"/>
          </p:cNvPicPr>
          <p:nvPr/>
        </p:nvPicPr>
        <p:blipFill>
          <a:blip r:embed="rId3" cstate="print"/>
          <a:srcRect r="61677"/>
          <a:stretch>
            <a:fillRect/>
          </a:stretch>
        </p:blipFill>
        <p:spPr bwMode="auto">
          <a:xfrm>
            <a:off x="8305800" y="5257800"/>
            <a:ext cx="438908" cy="1028700"/>
          </a:xfrm>
          <a:prstGeom prst="rect">
            <a:avLst/>
          </a:prstGeom>
          <a:noFill/>
        </p:spPr>
      </p:pic>
      <p:sp>
        <p:nvSpPr>
          <p:cNvPr id="65" name="Rectangular Callout 64"/>
          <p:cNvSpPr/>
          <p:nvPr/>
        </p:nvSpPr>
        <p:spPr>
          <a:xfrm>
            <a:off x="990600" y="74315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Hi Bob!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2" name="Group 70"/>
          <p:cNvGrpSpPr/>
          <p:nvPr/>
        </p:nvGrpSpPr>
        <p:grpSpPr>
          <a:xfrm>
            <a:off x="2054225" y="952500"/>
            <a:ext cx="2517775" cy="550862"/>
            <a:chOff x="2054225" y="1125538"/>
            <a:chExt cx="2517775" cy="550862"/>
          </a:xfrm>
        </p:grpSpPr>
        <p:cxnSp>
          <p:nvCxnSpPr>
            <p:cNvPr id="66" name="Straight Arrow Connector 65"/>
            <p:cNvCxnSpPr/>
            <p:nvPr/>
          </p:nvCxnSpPr>
          <p:spPr>
            <a:xfrm rot="5400000">
              <a:off x="4297680" y="140208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054225" y="1125538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Rectangular Callout 72"/>
          <p:cNvSpPr/>
          <p:nvPr/>
        </p:nvSpPr>
        <p:spPr>
          <a:xfrm>
            <a:off x="7223760" y="5600700"/>
            <a:ext cx="1005840" cy="457200"/>
          </a:xfrm>
          <a:prstGeom prst="wedgeRectCallout">
            <a:avLst>
              <a:gd name="adj1" fmla="val -67235"/>
              <a:gd name="adj2" fmla="val -45834"/>
            </a:avLst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Hi Bob!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3" name="Group 76"/>
          <p:cNvGrpSpPr/>
          <p:nvPr/>
        </p:nvGrpSpPr>
        <p:grpSpPr>
          <a:xfrm>
            <a:off x="4572000" y="5295900"/>
            <a:ext cx="2514600" cy="571500"/>
            <a:chOff x="4572000" y="5143500"/>
            <a:chExt cx="2514600" cy="571500"/>
          </a:xfrm>
        </p:grpSpPr>
        <p:cxnSp>
          <p:nvCxnSpPr>
            <p:cNvPr id="75" name="Straight Arrow Connector 74"/>
            <p:cNvCxnSpPr/>
            <p:nvPr/>
          </p:nvCxnSpPr>
          <p:spPr>
            <a:xfrm rot="5400000">
              <a:off x="4297680" y="5417820"/>
              <a:ext cx="54864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non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4572000" y="5715000"/>
              <a:ext cx="2514600" cy="0"/>
            </a:xfrm>
            <a:prstGeom prst="straightConnector1">
              <a:avLst/>
            </a:prstGeom>
            <a:ln w="50800" cap="sq">
              <a:solidFill>
                <a:schemeClr val="tx1"/>
              </a:solidFill>
              <a:bevel/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228600" y="2362200"/>
            <a:ext cx="11909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Internet: Many Nodes between ISPs</a:t>
            </a:r>
            <a:endParaRPr lang="en-US" sz="2000" b="1" dirty="0"/>
          </a:p>
        </p:txBody>
      </p:sp>
      <p:sp>
        <p:nvSpPr>
          <p:cNvPr id="80" name="Rectangle 79"/>
          <p:cNvSpPr/>
          <p:nvPr/>
        </p:nvSpPr>
        <p:spPr>
          <a:xfrm>
            <a:off x="1085186" y="5966937"/>
            <a:ext cx="6973639" cy="954107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</a:t>
            </a:r>
            <a:r>
              <a:rPr lang="en-US" sz="2800" b="1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odes: many, unknown, potentially malicious</a:t>
            </a:r>
          </a:p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Weak encryption = many intercepts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4050" y="1577973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Alice</a:t>
            </a:r>
            <a:endParaRPr lang="en-US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8325050" y="6228876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Bob</a:t>
            </a:r>
            <a:endParaRPr lang="en-US" sz="1200" b="1" dirty="0"/>
          </a:p>
        </p:txBody>
      </p:sp>
      <p:sp>
        <p:nvSpPr>
          <p:cNvPr id="32" name="Rectangle 31"/>
          <p:cNvSpPr/>
          <p:nvPr/>
        </p:nvSpPr>
        <p:spPr>
          <a:xfrm>
            <a:off x="4953000" y="26670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876800" y="35052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29000" y="28194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172200" y="21336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352800" y="35052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28800" y="21336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867400" y="40386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752600" y="4038600"/>
            <a:ext cx="114300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%!#&amp;*YJ#$&amp;#^@%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Problems with Weak Encryption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Nodes between A and B can see and copy whatever passes through</a:t>
            </a:r>
          </a:p>
          <a:p>
            <a:r>
              <a:rPr lang="en-US" sz="2400" dirty="0" smtClean="0"/>
              <a:t>From a few </a:t>
            </a:r>
            <a:r>
              <a:rPr lang="en-US" sz="2400" dirty="0" err="1" smtClean="0"/>
              <a:t>telcos</a:t>
            </a:r>
            <a:r>
              <a:rPr lang="en-US" sz="2400" dirty="0" smtClean="0"/>
              <a:t> to many millions of nodes on the Internet </a:t>
            </a:r>
          </a:p>
          <a:p>
            <a:pPr lvl="1"/>
            <a:r>
              <a:rPr lang="en-US" sz="2400" dirty="0" smtClean="0"/>
              <a:t>Hackers &amp; criminals</a:t>
            </a:r>
          </a:p>
          <a:p>
            <a:pPr lvl="1"/>
            <a:r>
              <a:rPr lang="en-US" sz="2400" dirty="0" smtClean="0"/>
              <a:t>Foreign governments</a:t>
            </a:r>
          </a:p>
          <a:p>
            <a:pPr lvl="1"/>
            <a:r>
              <a:rPr lang="en-US" sz="2400" dirty="0" smtClean="0"/>
              <a:t>Amateurs</a:t>
            </a:r>
          </a:p>
          <a:p>
            <a:r>
              <a:rPr lang="en-US" sz="2400" dirty="0" smtClean="0"/>
              <a:t>Strong encryption as feasible and correct answer</a:t>
            </a:r>
          </a:p>
          <a:p>
            <a:pPr lvl="1"/>
            <a:r>
              <a:rPr lang="en-US" sz="2400" dirty="0" smtClean="0"/>
              <a:t>US approved for global use in 1999, after the “crypto wars”</a:t>
            </a:r>
          </a:p>
          <a:p>
            <a:pPr lvl="1"/>
            <a:r>
              <a:rPr lang="en-US" sz="2400" dirty="0" smtClean="0"/>
              <a:t>India, China new restrictions on strong encryption</a:t>
            </a:r>
          </a:p>
          <a:p>
            <a:pPr lvl="1"/>
            <a:r>
              <a:rPr lang="en-US" sz="2400" dirty="0" smtClean="0"/>
              <a:t>“Encryption and Globalization” says those restrictions are bad idea, at </a:t>
            </a:r>
            <a:r>
              <a:rPr lang="en-US" sz="2400" dirty="0" smtClean="0">
                <a:hlinkClick r:id="rId3"/>
              </a:rPr>
              <a:t>http://ssrn.com/abstract=1960602</a:t>
            </a:r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910765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Since 1990s, law on book: 40 bit legal limit on key length</a:t>
            </a:r>
            <a:endParaRPr lang="en-US" sz="2800" dirty="0"/>
          </a:p>
          <a:p>
            <a:r>
              <a:rPr lang="en-US" sz="2800" dirty="0" smtClean="0"/>
              <a:t>No enforcement then</a:t>
            </a:r>
          </a:p>
          <a:p>
            <a:r>
              <a:rPr lang="en-US" sz="2800" dirty="0" smtClean="0"/>
              <a:t>Mumbai attack, 2008</a:t>
            </a:r>
          </a:p>
          <a:p>
            <a:r>
              <a:rPr lang="en-US" sz="2800" dirty="0" smtClean="0"/>
              <a:t>RIM and newly vigorous enforcement</a:t>
            </a:r>
          </a:p>
          <a:p>
            <a:r>
              <a:rPr lang="en-US" sz="2800" dirty="0" smtClean="0"/>
              <a:t>Key escrow proposal 2011 (blocked)</a:t>
            </a:r>
          </a:p>
          <a:p>
            <a:r>
              <a:rPr lang="en-US" sz="2800" dirty="0" smtClean="0"/>
              <a:t>Security agencies insist on ability to wiretap in real time</a:t>
            </a:r>
          </a:p>
          <a:p>
            <a:pPr lvl="1"/>
            <a:r>
              <a:rPr lang="en-US" dirty="0" smtClean="0"/>
              <a:t>Didn’t like the new technical reality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54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3833</TotalTime>
  <Words>2057</Words>
  <Application>Microsoft Macintosh PowerPoint</Application>
  <PresentationFormat>On-screen Show (4:3)</PresentationFormat>
  <Paragraphs>331</Paragraphs>
  <Slides>36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Conflicting Privacy Regimes: (1) Encryption and (2) Access to Cloud Records</vt:lpstr>
      <vt:lpstr>Overview</vt:lpstr>
      <vt:lpstr>Relevant Background</vt:lpstr>
      <vt:lpstr>Are These Good Ideas?</vt:lpstr>
      <vt:lpstr>PowerPoint Presentation</vt:lpstr>
      <vt:lpstr>PowerPoint Presentation</vt:lpstr>
      <vt:lpstr>PowerPoint Presentation</vt:lpstr>
      <vt:lpstr>Problems with Weak Encryption</vt:lpstr>
      <vt:lpstr>India</vt:lpstr>
      <vt:lpstr>PowerPoint Presentation</vt:lpstr>
      <vt:lpstr>PowerPoint Presentation</vt:lpstr>
      <vt:lpstr>India</vt:lpstr>
      <vt:lpstr>China – Its Apparent Goals</vt:lpstr>
      <vt:lpstr>China</vt:lpstr>
      <vt:lpstr>China</vt:lpstr>
      <vt:lpstr>What’s Chinese Strategy?</vt:lpstr>
      <vt:lpstr>Why Crypto Matters</vt:lpstr>
      <vt:lpstr>The Least Trusted Country Problem</vt:lpstr>
      <vt:lpstr>Wrap-Up on Part I</vt:lpstr>
      <vt:lpstr>Part II:  The Cloud  International Conflicts to Come</vt:lpstr>
      <vt:lpstr>Law Enforcement Perspective</vt:lpstr>
      <vt:lpstr>Ways to Grab Communications</vt:lpstr>
      <vt:lpstr>Break the Crypto?</vt:lpstr>
      <vt:lpstr>Ways to Grab Communications</vt:lpstr>
      <vt:lpstr>PowerPoint Presentation</vt:lpstr>
      <vt:lpstr>PowerPoint Presentation</vt:lpstr>
      <vt:lpstr>Limits of CALEA </vt:lpstr>
      <vt:lpstr>Ways to Grab Communications</vt:lpstr>
      <vt:lpstr>Governments Install Software?</vt:lpstr>
      <vt:lpstr>Governments Install Hardware?</vt:lpstr>
      <vt:lpstr>Ways to Grab Communications</vt:lpstr>
      <vt:lpstr>The New Emphasis on Stored Records</vt:lpstr>
      <vt:lpstr>Stored Records: The Near Future</vt:lpstr>
      <vt:lpstr>Wrap Up on Part II  </vt:lpstr>
      <vt:lpstr>For Your Organization </vt:lpstr>
      <vt:lpstr>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Peter Swire</cp:lastModifiedBy>
  <cp:revision>97</cp:revision>
  <dcterms:created xsi:type="dcterms:W3CDTF">2011-03-25T14:09:26Z</dcterms:created>
  <dcterms:modified xsi:type="dcterms:W3CDTF">2012-03-07T15:33:52Z</dcterms:modified>
</cp:coreProperties>
</file>