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60" r:id="rId3"/>
    <p:sldId id="337" r:id="rId4"/>
    <p:sldId id="338" r:id="rId5"/>
    <p:sldId id="261" r:id="rId6"/>
    <p:sldId id="342" r:id="rId7"/>
    <p:sldId id="278" r:id="rId8"/>
    <p:sldId id="301" r:id="rId9"/>
    <p:sldId id="339" r:id="rId10"/>
    <p:sldId id="302" r:id="rId11"/>
    <p:sldId id="306" r:id="rId12"/>
    <p:sldId id="307" r:id="rId13"/>
    <p:sldId id="308" r:id="rId14"/>
    <p:sldId id="340" r:id="rId15"/>
    <p:sldId id="304" r:id="rId16"/>
    <p:sldId id="309" r:id="rId17"/>
    <p:sldId id="310" r:id="rId18"/>
    <p:sldId id="312" r:id="rId19"/>
    <p:sldId id="314" r:id="rId20"/>
    <p:sldId id="317" r:id="rId21"/>
    <p:sldId id="318" r:id="rId22"/>
    <p:sldId id="323" r:id="rId23"/>
    <p:sldId id="324" r:id="rId24"/>
    <p:sldId id="327" r:id="rId25"/>
    <p:sldId id="328" r:id="rId26"/>
    <p:sldId id="329" r:id="rId27"/>
    <p:sldId id="344" r:id="rId28"/>
    <p:sldId id="33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408" y="-6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110AF0-53A3-3844-8AB1-A2AA47B5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79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886200"/>
            <a:ext cx="5638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810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1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1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77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3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4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01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125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76200"/>
            <a:ext cx="9144000" cy="6705600"/>
          </a:xfrm>
          <a:prstGeom prst="rect">
            <a:avLst/>
          </a:prstGeom>
          <a:solidFill>
            <a:schemeClr val="bg1">
              <a:alpha val="46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38400"/>
            <a:ext cx="9137650" cy="914400"/>
          </a:xfrm>
        </p:spPr>
        <p:txBody>
          <a:bodyPr/>
          <a:lstStyle/>
          <a:p>
            <a:pPr algn="ctr" eaLnBrk="1" hangingPunct="1"/>
            <a:r>
              <a:rPr lang="en-US" sz="4400" i="1" dirty="0" smtClean="0">
                <a:latin typeface="Arial" charset="0"/>
              </a:rPr>
              <a:t/>
            </a:r>
            <a:br>
              <a:rPr lang="en-US" sz="4400" i="1" dirty="0" smtClean="0">
                <a:latin typeface="Arial" charset="0"/>
              </a:rPr>
            </a:br>
            <a:r>
              <a:rPr lang="en-US" sz="4400" i="1" dirty="0" smtClean="0">
                <a:latin typeface="Arial" charset="0"/>
              </a:rPr>
              <a:t>Information </a:t>
            </a:r>
            <a:r>
              <a:rPr lang="en-US" sz="4400" i="1" dirty="0">
                <a:latin typeface="Arial" charset="0"/>
              </a:rPr>
              <a:t>Technology Implications of the President</a:t>
            </a:r>
            <a:r>
              <a:rPr lang="ja-JP" altLang="en-US" sz="4400" i="1" dirty="0">
                <a:latin typeface="Arial" charset="0"/>
              </a:rPr>
              <a:t>’</a:t>
            </a:r>
            <a:r>
              <a:rPr lang="en-US" altLang="ja-JP" sz="4400" i="1" dirty="0">
                <a:latin typeface="Arial" charset="0"/>
              </a:rPr>
              <a:t>s Review </a:t>
            </a:r>
            <a:r>
              <a:rPr lang="en-US" altLang="ja-JP" sz="4400" i="1" dirty="0" smtClean="0">
                <a:latin typeface="Arial" charset="0"/>
              </a:rPr>
              <a:t>Group</a:t>
            </a:r>
            <a:br>
              <a:rPr lang="en-US" altLang="ja-JP" sz="4400" i="1" dirty="0" smtClean="0">
                <a:latin typeface="Arial" charset="0"/>
              </a:rPr>
            </a:br>
            <a:endParaRPr lang="en-US" sz="4400" i="1" dirty="0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7620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 b="1" dirty="0">
                <a:latin typeface="Arial" charset="0"/>
              </a:rPr>
              <a:t> </a:t>
            </a:r>
            <a:r>
              <a:rPr lang="en-US" sz="2400" b="1" dirty="0">
                <a:latin typeface="Arial" charset="0"/>
              </a:rPr>
              <a:t>Peter Swire 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2400" b="1" dirty="0">
                <a:latin typeface="Arial" charset="0"/>
              </a:rPr>
              <a:t>Huang Professor of Law and Ethics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2400" b="1" baseline="30000" dirty="0">
                <a:latin typeface="Arial" charset="0"/>
              </a:rPr>
              <a:t>Scheller College of Business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2400" b="1" baseline="30000" dirty="0">
                <a:latin typeface="Arial" charset="0"/>
              </a:rPr>
              <a:t>Georgia Institute of Technology</a:t>
            </a:r>
            <a:endParaRPr lang="fr-FR" sz="2400" b="1" baseline="30000" dirty="0">
              <a:latin typeface="Arial" charset="0"/>
            </a:endParaRP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76200"/>
            <a:ext cx="1354137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9438"/>
          </a:xfrm>
        </p:spPr>
        <p:txBody>
          <a:bodyPr/>
          <a:lstStyle/>
          <a:p>
            <a:r>
              <a:rPr lang="en-US" dirty="0" smtClean="0"/>
              <a:t>Threat: The Sys Admin &amp; Sociology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144963"/>
          </a:xfrm>
        </p:spPr>
        <p:txBody>
          <a:bodyPr/>
          <a:lstStyle/>
          <a:p>
            <a:r>
              <a:rPr lang="en-US" sz="2400" dirty="0" smtClean="0"/>
              <a:t>Contrast of USG &amp; Silicon Valley view of Snowden on traitor v. whistleblower</a:t>
            </a:r>
          </a:p>
          <a:p>
            <a:r>
              <a:rPr lang="en-US" sz="2400" dirty="0" smtClean="0"/>
              <a:t>USG: with all the briefings, I have not yet found an IC or other USG person who says WB</a:t>
            </a:r>
          </a:p>
          <a:p>
            <a:r>
              <a:rPr lang="en-US" sz="2400" dirty="0" smtClean="0"/>
              <a:t>Silicon Valley:</a:t>
            </a:r>
          </a:p>
          <a:p>
            <a:pPr lvl="1"/>
            <a:r>
              <a:rPr lang="en-US" dirty="0" smtClean="0"/>
              <a:t>In one company, over 90% say WB</a:t>
            </a:r>
          </a:p>
          <a:p>
            <a:pPr lvl="1"/>
            <a:r>
              <a:rPr lang="en-US" dirty="0" smtClean="0"/>
              <a:t>“Thunderous applause” for Snowden at SXSW</a:t>
            </a:r>
          </a:p>
          <a:p>
            <a:pPr lvl="1"/>
            <a:r>
              <a:rPr lang="en-US" dirty="0" err="1" smtClean="0"/>
              <a:t>Schneier</a:t>
            </a:r>
            <a:r>
              <a:rPr lang="en-US" dirty="0" smtClean="0"/>
              <a:t>: the civil disobedience of this generation</a:t>
            </a:r>
          </a:p>
          <a:p>
            <a:r>
              <a:rPr lang="en-US" sz="2400" dirty="0" smtClean="0"/>
              <a:t>Sociological chasm between left coast and right coast</a:t>
            </a:r>
          </a:p>
          <a:p>
            <a:r>
              <a:rPr lang="en-US" sz="2400" dirty="0" smtClean="0"/>
              <a:t>Solution: IC shouldn’t hire any techies?  EFF membership as disqualification for security clearance?</a:t>
            </a:r>
          </a:p>
          <a:p>
            <a:r>
              <a:rPr lang="en-US" sz="2400" dirty="0" smtClean="0"/>
              <a:t>Those aren’t good counter-measures</a:t>
            </a:r>
          </a:p>
        </p:txBody>
      </p:sp>
    </p:spTree>
    <p:extLst>
      <p:ext uri="{BB962C8B-B14F-4D97-AF65-F5344CB8AC3E}">
        <p14:creationId xmlns:p14="http://schemas.microsoft.com/office/powerpoint/2010/main" val="3655395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79438"/>
          </a:xfrm>
        </p:spPr>
        <p:txBody>
          <a:bodyPr/>
          <a:lstStyle/>
          <a:p>
            <a:r>
              <a:rPr lang="en-US" dirty="0" smtClean="0"/>
              <a:t>Crowd-sourcing &amp; the Internet of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44963"/>
          </a:xfrm>
        </p:spPr>
        <p:txBody>
          <a:bodyPr/>
          <a:lstStyle/>
          <a:p>
            <a:r>
              <a:rPr lang="en-US" sz="2400" dirty="0" smtClean="0"/>
              <a:t>The mosaic theory historically used by the IC</a:t>
            </a:r>
          </a:p>
          <a:p>
            <a:r>
              <a:rPr lang="en-US" sz="2400" dirty="0" smtClean="0"/>
              <a:t>Now, it turns against the IC</a:t>
            </a:r>
          </a:p>
          <a:p>
            <a:pPr lvl="1"/>
            <a:r>
              <a:rPr lang="en-US" dirty="0" smtClean="0"/>
              <a:t>Bigger effort to publicly reveal IC activities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Internet of Things – more sensors in private hands, networked</a:t>
            </a:r>
          </a:p>
          <a:p>
            <a:pPr lvl="1"/>
            <a:r>
              <a:rPr lang="en-US" dirty="0" smtClean="0"/>
              <a:t>Crowd-sourcing – once some data is revealed, the world collaborates to put the pieces together</a:t>
            </a:r>
          </a:p>
          <a:p>
            <a:r>
              <a:rPr lang="en-US" sz="2400" dirty="0" smtClean="0"/>
              <a:t>Hence, major trends in computing speed the revelation of IC secrets</a:t>
            </a:r>
          </a:p>
          <a:p>
            <a:r>
              <a:rPr lang="en-US" sz="2400" dirty="0" smtClean="0"/>
              <a:t>The good old days:</a:t>
            </a:r>
          </a:p>
          <a:p>
            <a:pPr lvl="1"/>
            <a:r>
              <a:rPr lang="en-US" dirty="0" smtClean="0"/>
              <a:t>Covert ops – few people knew</a:t>
            </a:r>
          </a:p>
          <a:p>
            <a:pPr lvl="1"/>
            <a:r>
              <a:rPr lang="en-US" dirty="0" smtClean="0"/>
              <a:t>Signals -- for </a:t>
            </a:r>
            <a:r>
              <a:rPr lang="en-US" dirty="0"/>
              <a:t>radio, often passively pick up </a:t>
            </a:r>
            <a:r>
              <a:rPr lang="en-US" dirty="0" smtClean="0"/>
              <a:t>signals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79438"/>
          </a:xfrm>
        </p:spPr>
        <p:txBody>
          <a:bodyPr/>
          <a:lstStyle/>
          <a:p>
            <a:r>
              <a:rPr lang="en-US" dirty="0" smtClean="0"/>
              <a:t>Private IT Systems as IC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144963"/>
          </a:xfrm>
        </p:spPr>
        <p:txBody>
          <a:bodyPr/>
          <a:lstStyle/>
          <a:p>
            <a:r>
              <a:rPr lang="en-US" sz="2400" dirty="0" smtClean="0"/>
              <a:t>Section 215 &amp; press reports of bulk collection in private telecomm/Internet systems</a:t>
            </a:r>
          </a:p>
          <a:p>
            <a:r>
              <a:rPr lang="en-US" sz="2400" dirty="0" smtClean="0"/>
              <a:t>These systems do daily intrusion detection</a:t>
            </a:r>
          </a:p>
          <a:p>
            <a:r>
              <a:rPr lang="en-US" sz="2400" dirty="0" smtClean="0"/>
              <a:t>They may have EFF-leaning employees</a:t>
            </a:r>
            <a:r>
              <a:rPr lang="en-US" sz="2400" smtClean="0"/>
              <a:t>, </a:t>
            </a:r>
          </a:p>
          <a:p>
            <a:r>
              <a:rPr lang="en-US" sz="2400" smtClean="0"/>
              <a:t>Risk </a:t>
            </a:r>
            <a:r>
              <a:rPr lang="en-US" sz="2400" dirty="0" smtClean="0"/>
              <a:t>seems higher than before that someone outside of the IC will detect intrusions/year and report that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903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Summary on Half Life of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Insider threats, with sociology risky for secrets</a:t>
            </a:r>
          </a:p>
          <a:p>
            <a:r>
              <a:rPr lang="en-US" dirty="0" smtClean="0"/>
              <a:t>Big Data</a:t>
            </a:r>
          </a:p>
          <a:p>
            <a:r>
              <a:rPr lang="en-US" dirty="0" smtClean="0"/>
              <a:t>Internet of Things</a:t>
            </a:r>
          </a:p>
          <a:p>
            <a:r>
              <a:rPr lang="en-US" dirty="0" smtClean="0"/>
              <a:t>Crowdsourcing</a:t>
            </a:r>
          </a:p>
          <a:p>
            <a:r>
              <a:rPr lang="en-US" dirty="0" smtClean="0"/>
              <a:t>Private systems can detect intrusions</a:t>
            </a:r>
          </a:p>
          <a:p>
            <a:r>
              <a:rPr lang="en-US" dirty="0"/>
              <a:t>Decline of gatekeepers</a:t>
            </a:r>
          </a:p>
          <a:p>
            <a:r>
              <a:rPr lang="en-US" dirty="0" smtClean="0"/>
              <a:t>In short, if you were in the IC, would you bet on things staying secret for 25 or 50 years?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95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7943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Policy Implications of Declining Half Life of Secrets</a:t>
            </a:r>
            <a:endParaRPr lang="en-US" dirty="0">
              <a:cs typeface="+mj-cs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Previously, the IC often ignored the “front page test”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Jack Nicholson &amp; “you can’t handle the truth” in A Few Good Men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But, how many front page stories this year?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When secrets become known: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At time of initial decision, higher expected impact of revelations – bigger negative effect if ignore the front page test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RG: effects on foreign affairs, economics, Internet governance, so USG must consider these multiple effects and not isolate IC decisions </a:t>
            </a:r>
          </a:p>
          <a:p>
            <a:pPr lvl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74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 2: One Internet, Multiple Equities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same Internet for:</a:t>
            </a:r>
          </a:p>
          <a:p>
            <a:pPr lvl="1"/>
            <a:r>
              <a:rPr lang="en-US" dirty="0" smtClean="0"/>
              <a:t>Intelligence, law enforcement</a:t>
            </a:r>
          </a:p>
          <a:p>
            <a:pPr lvl="1"/>
            <a:r>
              <a:rPr lang="en-US" dirty="0" smtClean="0"/>
              <a:t>E-Commerce</a:t>
            </a:r>
          </a:p>
          <a:p>
            <a:pPr lvl="1"/>
            <a:r>
              <a:rPr lang="en-US" dirty="0" smtClean="0"/>
              <a:t>Free speech &amp; political dissent</a:t>
            </a:r>
          </a:p>
          <a:p>
            <a:pPr lvl="1"/>
            <a:r>
              <a:rPr lang="en-US" dirty="0" smtClean="0"/>
              <a:t>All the fun stuff – cat videos</a:t>
            </a:r>
          </a:p>
          <a:p>
            <a:pPr lvl="1"/>
            <a:r>
              <a:rPr lang="en-US" dirty="0" smtClean="0"/>
              <a:t>Military theaters of combat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45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Internet --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Effects of earlier revelation of secrets</a:t>
            </a:r>
          </a:p>
          <a:p>
            <a:r>
              <a:rPr lang="en-US" sz="2400" dirty="0" smtClean="0"/>
              <a:t>Effects are larger due to </a:t>
            </a:r>
            <a:r>
              <a:rPr lang="en-US" sz="2400" b="1" i="1" dirty="0" smtClean="0"/>
              <a:t>convergence</a:t>
            </a:r>
            <a:r>
              <a:rPr lang="en-US" sz="2400" dirty="0" smtClean="0"/>
              <a:t> of:</a:t>
            </a:r>
          </a:p>
          <a:p>
            <a:pPr lvl="1"/>
            <a:r>
              <a:rPr lang="en-US" dirty="0" smtClean="0"/>
              <a:t>Domestic and civilian communications, with</a:t>
            </a:r>
          </a:p>
          <a:p>
            <a:pPr lvl="1"/>
            <a:r>
              <a:rPr lang="en-US" dirty="0" smtClean="0"/>
              <a:t>Foreign, intelligence, and military communications</a:t>
            </a:r>
          </a:p>
          <a:p>
            <a:r>
              <a:rPr lang="en-US" sz="2400" dirty="0" smtClean="0"/>
              <a:t>One major area of debate for IT:</a:t>
            </a:r>
          </a:p>
          <a:p>
            <a:pPr lvl="1"/>
            <a:r>
              <a:rPr lang="en-US" dirty="0" smtClean="0"/>
              <a:t>Larger tensions between offense and defense in cybersecurity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88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Effects of Revealing Secrets Since June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U.S. intense debates post-Snowden about surveillance vs. privacy, civil liberties, and other values</a:t>
            </a:r>
          </a:p>
          <a:p>
            <a:r>
              <a:rPr lang="en-US" sz="2400" dirty="0" smtClean="0"/>
              <a:t>Effects on allies – Merkel, Brazil</a:t>
            </a:r>
          </a:p>
          <a:p>
            <a:r>
              <a:rPr lang="en-US" sz="2400" dirty="0" smtClean="0"/>
              <a:t>Cloud computing &amp; other U.S. business interests</a:t>
            </a:r>
          </a:p>
          <a:p>
            <a:pPr lvl="1"/>
            <a:r>
              <a:rPr lang="en-US" dirty="0" smtClean="0"/>
              <a:t>Marketers: “US cloud providers have to give all the customer data to the NSA, so buy our local services”</a:t>
            </a:r>
          </a:p>
          <a:p>
            <a:r>
              <a:rPr lang="en-US" sz="2400" dirty="0" smtClean="0"/>
              <a:t>Internet governance</a:t>
            </a:r>
          </a:p>
          <a:p>
            <a:pPr lvl="1"/>
            <a:r>
              <a:rPr lang="en-US" dirty="0" smtClean="0"/>
              <a:t>U.S. Internet Freedom agenda vs. surveillance</a:t>
            </a:r>
          </a:p>
          <a:p>
            <a:pPr lvl="1"/>
            <a:r>
              <a:rPr lang="en-US" dirty="0" smtClean="0"/>
              <a:t>U.S. leadership in ICANN and standards groups under new challenge by ITU alternative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41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9438"/>
          </a:xfrm>
        </p:spPr>
        <p:txBody>
          <a:bodyPr/>
          <a:lstStyle/>
          <a:p>
            <a:r>
              <a:rPr lang="en-US" dirty="0" smtClean="0"/>
              <a:t>IC: Convergence of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144963"/>
          </a:xfrm>
        </p:spPr>
        <p:txBody>
          <a:bodyPr/>
          <a:lstStyle/>
          <a:p>
            <a:r>
              <a:rPr lang="en-US" sz="2400" dirty="0" smtClean="0"/>
              <a:t>Cold War</a:t>
            </a:r>
          </a:p>
          <a:p>
            <a:pPr lvl="1"/>
            <a:r>
              <a:rPr lang="en-US" dirty="0" smtClean="0"/>
              <a:t>Soviet systems separate from U.S. systems</a:t>
            </a:r>
          </a:p>
          <a:p>
            <a:pPr lvl="1"/>
            <a:r>
              <a:rPr lang="en-US" dirty="0" smtClean="0"/>
              <a:t>Main threat from nation states</a:t>
            </a:r>
          </a:p>
          <a:p>
            <a:pPr lvl="1"/>
            <a:r>
              <a:rPr lang="en-US" dirty="0" smtClean="0"/>
              <a:t>U.S. citizens rarely made “long-distance” or “international” calls</a:t>
            </a:r>
          </a:p>
          <a:p>
            <a:r>
              <a:rPr lang="en-US" sz="2400" dirty="0" smtClean="0"/>
              <a:t>Today</a:t>
            </a:r>
          </a:p>
          <a:p>
            <a:pPr lvl="1"/>
            <a:r>
              <a:rPr lang="en-US" dirty="0" smtClean="0"/>
              <a:t>One global Internet</a:t>
            </a:r>
          </a:p>
          <a:p>
            <a:pPr lvl="1"/>
            <a:r>
              <a:rPr lang="en-US" dirty="0" smtClean="0"/>
              <a:t>Main threat from terrorists and others who swim in a sea of civilian communications</a:t>
            </a:r>
          </a:p>
          <a:p>
            <a:pPr lvl="1"/>
            <a:r>
              <a:rPr lang="en-US" dirty="0" smtClean="0"/>
              <a:t>U.S. citizens have many communications that route outside of the U.S., where FISA rules are different</a:t>
            </a:r>
          </a:p>
          <a:p>
            <a:pPr lvl="2"/>
            <a:r>
              <a:rPr lang="en-US" sz="2400" dirty="0" smtClean="0"/>
              <a:t>Mayer: “pervasive” information from U.S. browsing goes outside of U.S.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740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Offense &amp; Defense in Cybersecurity in Era of Converging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Strong intelligence and military reasons for offensive capabilities</a:t>
            </a:r>
          </a:p>
          <a:p>
            <a:pPr lvl="1"/>
            <a:r>
              <a:rPr lang="en-US" dirty="0" smtClean="0"/>
              <a:t>Intelligence advantages if can access bulk data, globally, with lower risk of casualties than physical entry </a:t>
            </a:r>
          </a:p>
          <a:p>
            <a:pPr lvl="1"/>
            <a:r>
              <a:rPr lang="en-US" dirty="0" smtClean="0"/>
              <a:t>Historical role of full-throttle offense for the military: crack Enigma and save the convoys</a:t>
            </a:r>
          </a:p>
          <a:p>
            <a:pPr lvl="1"/>
            <a:r>
              <a:rPr lang="en-US" dirty="0" smtClean="0"/>
              <a:t>Military in the future - Cyber Command, analogous to the way the Air Force became key to offense</a:t>
            </a:r>
          </a:p>
          <a:p>
            <a:pPr lvl="1"/>
            <a:r>
              <a:rPr lang="en-US" dirty="0" smtClean="0"/>
              <a:t>Where more critical infrastructure is online, then offense against it more valuable</a:t>
            </a:r>
          </a:p>
        </p:txBody>
      </p:sp>
    </p:spTree>
    <p:extLst>
      <p:ext uri="{BB962C8B-B14F-4D97-AF65-F5344CB8AC3E}">
        <p14:creationId xmlns:p14="http://schemas.microsoft.com/office/powerpoint/2010/main" val="154956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Overview of the Talk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Intro to Review Group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Theme 1: The declining half life of secrets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Due in large part to major IT trends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Theme 2: One Internet, multiple equities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Theme 3: The role of IT professionals</a:t>
            </a:r>
          </a:p>
          <a:p>
            <a:pPr marL="0" indent="0">
              <a:buNone/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79438"/>
          </a:xfrm>
        </p:spPr>
        <p:txBody>
          <a:bodyPr/>
          <a:lstStyle/>
          <a:p>
            <a:r>
              <a:rPr lang="en-US" dirty="0" smtClean="0"/>
              <a:t>Defense and Cybersecurity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144963"/>
          </a:xfrm>
        </p:spPr>
        <p:txBody>
          <a:bodyPr/>
          <a:lstStyle/>
          <a:p>
            <a:r>
              <a:rPr lang="en-US" sz="2200" dirty="0" smtClean="0"/>
              <a:t>Old days:</a:t>
            </a:r>
          </a:p>
          <a:p>
            <a:pPr lvl="1"/>
            <a:r>
              <a:rPr lang="en-US" sz="2200" dirty="0" smtClean="0"/>
              <a:t>Military (and NSA) have long had “information assurance,” to protect own codes and communications</a:t>
            </a:r>
          </a:p>
          <a:p>
            <a:pPr lvl="1"/>
            <a:r>
              <a:rPr lang="en-US" sz="2200" dirty="0" smtClean="0"/>
              <a:t>Where find a flaw, then use chain of command to fix it</a:t>
            </a:r>
          </a:p>
          <a:p>
            <a:pPr lvl="2"/>
            <a:r>
              <a:rPr lang="en-US" sz="2200" dirty="0" smtClean="0"/>
              <a:t>Command and control, so “patch” is installed</a:t>
            </a:r>
          </a:p>
          <a:p>
            <a:pPr lvl="2"/>
            <a:r>
              <a:rPr lang="en-US" sz="2200" dirty="0" smtClean="0"/>
              <a:t>Operational security, with goal that only the defenders learn of the patch</a:t>
            </a:r>
          </a:p>
          <a:p>
            <a:r>
              <a:rPr lang="en-US" sz="2200" dirty="0" smtClean="0"/>
              <a:t>Today:</a:t>
            </a:r>
          </a:p>
          <a:p>
            <a:pPr lvl="1"/>
            <a:r>
              <a:rPr lang="en-US" sz="2200" dirty="0" smtClean="0"/>
              <a:t>Over 90% of critical infrastructure privately held</a:t>
            </a:r>
          </a:p>
          <a:p>
            <a:pPr lvl="1"/>
            <a:r>
              <a:rPr lang="en-US" sz="2200" dirty="0" smtClean="0"/>
              <a:t>If install a patch, then tip off outsiders: can’t defend the “good guys” and still attack the “bad guys” </a:t>
            </a:r>
          </a:p>
          <a:p>
            <a:pPr lvl="1"/>
            <a:r>
              <a:rPr lang="en-US" sz="2200" dirty="0" smtClean="0"/>
              <a:t>Cybersecurity has daily attacks against civilians, so defense is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2615507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Group and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With convergence, much bigger effects on civilian-side defense if IC &amp; military lean toward offense</a:t>
            </a:r>
          </a:p>
          <a:p>
            <a:r>
              <a:rPr lang="en-US" sz="2400" dirty="0" smtClean="0"/>
              <a:t>RG: Areas to strengthen defense:</a:t>
            </a:r>
          </a:p>
          <a:p>
            <a:pPr lvl="1"/>
            <a:r>
              <a:rPr lang="en-US" dirty="0" smtClean="0"/>
              <a:t>Improve security of government systems</a:t>
            </a:r>
          </a:p>
          <a:p>
            <a:pPr lvl="2"/>
            <a:r>
              <a:rPr lang="en-US" sz="2400" dirty="0" smtClean="0"/>
              <a:t>Address insider threat, etc.</a:t>
            </a:r>
          </a:p>
          <a:p>
            <a:pPr lvl="1"/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Zero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53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Strong Crypto for Defense</a:t>
            </a:r>
            <a:endParaRPr lang="en-US" dirty="0">
              <a:cs typeface="+mj-cs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RG Rec 29: support strong crypto standards and software; secure communications a priority on the insecure Internet; don’t push vendors to have back doors (defense)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No announcement yet on this recommendation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482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943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Zero Days &amp; the Equities Process</a:t>
            </a:r>
            <a:endParaRPr lang="en-US" dirty="0">
              <a:cs typeface="+mj-cs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A “zero day” exploit means previously unused vulnerability, where defenders have had zero days to respond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Press reports of USG stockpiling zero days, for intelligence &amp; military use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RG Rec 30: Lean to defense.  New WH equities process to ensure vulnerabilities are blocked for USG and private networks. Exception if inter-agency process finds a priority to retain the zero day as secret.</a:t>
            </a:r>
            <a:endParaRPr lang="en-US" sz="2400" dirty="0">
              <a:cs typeface="+mn-cs"/>
            </a:endParaRPr>
          </a:p>
          <a:p>
            <a:pPr>
              <a:defRPr/>
            </a:pPr>
            <a:r>
              <a:rPr lang="en-US" sz="2400" dirty="0" smtClean="0">
                <a:cs typeface="+mn-cs"/>
              </a:rPr>
              <a:t>Software vendors and owners of corporate systems have strong interest in good defense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Recent administration announcement to do this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945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Addressing Multiple Risks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44963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In addition to strengthening cyber-defense, there are multiple risks/equities in addition to national security:</a:t>
            </a:r>
          </a:p>
          <a:p>
            <a:pPr lvl="1"/>
            <a:r>
              <a:rPr lang="en-US" dirty="0" smtClean="0">
                <a:latin typeface="Arial" charset="0"/>
              </a:rPr>
              <a:t>Privacy &amp; civil liberties</a:t>
            </a:r>
          </a:p>
          <a:p>
            <a:pPr lvl="1"/>
            <a:r>
              <a:rPr lang="en-US" dirty="0" smtClean="0">
                <a:latin typeface="Arial" charset="0"/>
              </a:rPr>
              <a:t>Allies</a:t>
            </a:r>
          </a:p>
          <a:p>
            <a:pPr lvl="1"/>
            <a:r>
              <a:rPr lang="en-US" dirty="0" smtClean="0">
                <a:latin typeface="Arial" charset="0"/>
              </a:rPr>
              <a:t>Business and the economy</a:t>
            </a:r>
          </a:p>
          <a:p>
            <a:pPr lvl="1"/>
            <a:r>
              <a:rPr lang="en-US" dirty="0" smtClean="0">
                <a:latin typeface="Arial" charset="0"/>
              </a:rPr>
              <a:t>Internet governance</a:t>
            </a:r>
          </a:p>
          <a:p>
            <a:r>
              <a:rPr lang="en-US" sz="2400" dirty="0" smtClean="0">
                <a:latin typeface="Arial" charset="0"/>
              </a:rPr>
              <a:t>RG </a:t>
            </a:r>
            <a:r>
              <a:rPr lang="en-US" sz="2400" dirty="0">
                <a:latin typeface="Arial" charset="0"/>
              </a:rPr>
              <a:t>Recs 16 &amp; 17: </a:t>
            </a:r>
            <a:r>
              <a:rPr lang="en-US" sz="2400" dirty="0" smtClean="0">
                <a:latin typeface="Arial" charset="0"/>
              </a:rPr>
              <a:t>Weigh the multiple risks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New process &amp; WH staff to review sensitive intelligence collection in advance</a:t>
            </a:r>
          </a:p>
          <a:p>
            <a:pPr lvl="1"/>
            <a:r>
              <a:rPr lang="en-US" dirty="0">
                <a:latin typeface="Arial" charset="0"/>
              </a:rPr>
              <a:t>Senior policymakers from the economic agencies (NEC, Commerce, USTR) should </a:t>
            </a:r>
            <a:r>
              <a:rPr lang="en-US" dirty="0" smtClean="0">
                <a:latin typeface="Arial" charset="0"/>
              </a:rPr>
              <a:t>participate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30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Business &amp; the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Greater inclusion of economic policy-makers</a:t>
            </a:r>
          </a:p>
          <a:p>
            <a:r>
              <a:rPr lang="en-US" sz="2400" dirty="0" smtClean="0"/>
              <a:t>RG Rec 9: Address the top IT industry request – transparency report</a:t>
            </a:r>
          </a:p>
          <a:p>
            <a:pPr lvl="1">
              <a:defRPr/>
            </a:pPr>
            <a:r>
              <a:rPr lang="en-US" dirty="0" smtClean="0"/>
              <a:t>DOJ </a:t>
            </a:r>
            <a:r>
              <a:rPr lang="en-US" dirty="0"/>
              <a:t>agreement with companies in January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96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Foreign Affairs/Allies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RG Rec 19: New process for surveillance of foreign leaders</a:t>
            </a:r>
            <a:endParaRPr lang="en-US" sz="2400" dirty="0" smtClean="0"/>
          </a:p>
          <a:p>
            <a:r>
              <a:rPr lang="en-US" sz="2400" dirty="0" smtClean="0">
                <a:latin typeface="Arial" charset="0"/>
              </a:rPr>
              <a:t>Presidential Policy Directive 29:</a:t>
            </a:r>
          </a:p>
          <a:p>
            <a:pPr lvl="1"/>
            <a:r>
              <a:rPr lang="en-US" dirty="0" smtClean="0">
                <a:latin typeface="Arial" charset="0"/>
              </a:rPr>
              <a:t>Historically, for surveillance, countries have provided much stronger protections for their citizens than in other countries</a:t>
            </a:r>
          </a:p>
          <a:p>
            <a:pPr lvl="1"/>
            <a:r>
              <a:rPr lang="en-US" dirty="0" smtClean="0">
                <a:latin typeface="Arial" charset="0"/>
              </a:rPr>
              <a:t>PPD-29 a milestone, with “minimization” of data for non-US persons</a:t>
            </a:r>
          </a:p>
          <a:p>
            <a:pPr lvl="2"/>
            <a:r>
              <a:rPr lang="en-US" sz="2400" dirty="0" smtClean="0">
                <a:latin typeface="Arial" charset="0"/>
              </a:rPr>
              <a:t>Big new software project to build that</a:t>
            </a:r>
          </a:p>
          <a:p>
            <a:pPr lvl="1"/>
            <a:r>
              <a:rPr lang="en-US" dirty="0" smtClean="0">
                <a:latin typeface="Arial" charset="0"/>
              </a:rPr>
              <a:t>Details far from clear, but a notable shift</a:t>
            </a:r>
          </a:p>
        </p:txBody>
      </p:sp>
    </p:spTree>
    <p:extLst>
      <p:ext uri="{BB962C8B-B14F-4D97-AF65-F5344CB8AC3E}">
        <p14:creationId xmlns:p14="http://schemas.microsoft.com/office/powerpoint/2010/main" val="143788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Summary on One Internet, Multiple Equities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In addition to </a:t>
            </a:r>
            <a:r>
              <a:rPr lang="en-US" sz="2400" dirty="0" smtClean="0">
                <a:latin typeface="Arial" charset="0"/>
              </a:rPr>
              <a:t>national security, have crucial other equities:</a:t>
            </a:r>
          </a:p>
          <a:p>
            <a:pPr lvl="1"/>
            <a:r>
              <a:rPr lang="en-US" dirty="0" smtClean="0">
                <a:latin typeface="Arial" charset="0"/>
              </a:rPr>
              <a:t>Strengthen cyber-defense </a:t>
            </a:r>
          </a:p>
          <a:p>
            <a:pPr lvl="1"/>
            <a:r>
              <a:rPr lang="en-US" dirty="0" smtClean="0">
                <a:latin typeface="Arial" charset="0"/>
              </a:rPr>
              <a:t>Privacy </a:t>
            </a:r>
            <a:r>
              <a:rPr lang="en-US" dirty="0">
                <a:latin typeface="Arial" charset="0"/>
              </a:rPr>
              <a:t>&amp; civil liberties</a:t>
            </a:r>
          </a:p>
          <a:p>
            <a:pPr lvl="1"/>
            <a:r>
              <a:rPr lang="en-US" dirty="0">
                <a:latin typeface="Arial" charset="0"/>
              </a:rPr>
              <a:t>Allies</a:t>
            </a:r>
          </a:p>
          <a:p>
            <a:pPr lvl="1"/>
            <a:r>
              <a:rPr lang="en-US" dirty="0">
                <a:latin typeface="Arial" charset="0"/>
              </a:rPr>
              <a:t>Business and the economy</a:t>
            </a:r>
          </a:p>
          <a:p>
            <a:pPr lvl="1"/>
            <a:r>
              <a:rPr lang="en-US" dirty="0">
                <a:latin typeface="Arial" charset="0"/>
              </a:rPr>
              <a:t>Internet governance</a:t>
            </a:r>
          </a:p>
          <a:p>
            <a:r>
              <a:rPr lang="en-US" sz="2400" dirty="0" smtClean="0"/>
              <a:t>IC decisions in the context of these other equities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7381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was no optimizing algorithm for the multiple tasks of the Review Group</a:t>
            </a:r>
          </a:p>
          <a:p>
            <a:r>
              <a:rPr lang="en-US" sz="2400" dirty="0" smtClean="0"/>
              <a:t>There is no optimizing algorithm for your tasks as IT professionals, to conduct surveillance, prevent intrusion, govern the Internet, etc.</a:t>
            </a:r>
          </a:p>
          <a:p>
            <a:r>
              <a:rPr lang="en-US" sz="2400" dirty="0" smtClean="0"/>
              <a:t>These are the great moral </a:t>
            </a:r>
            <a:r>
              <a:rPr lang="en-US" sz="2400" smtClean="0"/>
              <a:t>and policy issues </a:t>
            </a:r>
            <a:r>
              <a:rPr lang="en-US" sz="2400" dirty="0" smtClean="0"/>
              <a:t>of our time</a:t>
            </a:r>
          </a:p>
          <a:p>
            <a:r>
              <a:rPr lang="en-US" sz="2400" dirty="0" smtClean="0"/>
              <a:t>We all need your participation and insights</a:t>
            </a:r>
          </a:p>
          <a:p>
            <a:r>
              <a:rPr lang="en-US" sz="2400" dirty="0" smtClean="0"/>
              <a:t>Let’s get to work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772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Creation of the Review Group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</a:rPr>
              <a:t>Snowden leaks of 215 and Prism in June, 2013</a:t>
            </a:r>
          </a:p>
          <a:p>
            <a:pPr>
              <a:defRPr/>
            </a:pPr>
            <a:r>
              <a:rPr lang="en-US" dirty="0">
                <a:latin typeface="Arial" charset="0"/>
              </a:rPr>
              <a:t>August – Review </a:t>
            </a:r>
            <a:r>
              <a:rPr lang="en-US" dirty="0" smtClean="0">
                <a:latin typeface="Arial" charset="0"/>
              </a:rPr>
              <a:t>Group named</a:t>
            </a:r>
          </a:p>
          <a:p>
            <a:pPr>
              <a:defRPr/>
            </a:pPr>
            <a:r>
              <a:rPr lang="en-US" dirty="0" smtClean="0">
                <a:latin typeface="Arial" charset="0"/>
              </a:rPr>
              <a:t>Report due in December</a:t>
            </a:r>
          </a:p>
          <a:p>
            <a:pPr>
              <a:defRPr/>
            </a:pPr>
            <a:r>
              <a:rPr lang="en-US" dirty="0" smtClean="0">
                <a:latin typeface="Arial" charset="0"/>
              </a:rPr>
              <a:t>5 members</a:t>
            </a:r>
          </a:p>
          <a:p>
            <a:pPr marL="0" indent="0">
              <a:buFont typeface="Wingdings" charset="0"/>
              <a:buNone/>
              <a:defRPr/>
            </a:pPr>
            <a:endParaRPr lang="en-US" dirty="0">
              <a:latin typeface="Arial" charset="0"/>
            </a:endParaRPr>
          </a:p>
          <a:p>
            <a:pPr marL="457200" lvl="1" indent="0">
              <a:buFont typeface="Wingdings" charset="0"/>
              <a:buNone/>
              <a:defRPr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6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pic>
        <p:nvPicPr>
          <p:cNvPr id="6146" name="Picture Placeholder 4" descr="reviewgroup[3]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1" r="4021"/>
          <a:stretch>
            <a:fillRect/>
          </a:stretch>
        </p:blipFill>
        <p:spPr>
          <a:xfrm>
            <a:off x="152400" y="228600"/>
            <a:ext cx="8839200" cy="6477000"/>
          </a:xfrm>
        </p:spPr>
      </p:pic>
      <p:sp>
        <p:nvSpPr>
          <p:cNvPr id="6147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December 2013: The Situation Room</a:t>
            </a:r>
          </a:p>
        </p:txBody>
      </p:sp>
    </p:spTree>
    <p:extLst>
      <p:ext uri="{BB962C8B-B14F-4D97-AF65-F5344CB8AC3E}">
        <p14:creationId xmlns:p14="http://schemas.microsoft.com/office/powerpoint/2010/main" val="359446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Our assigned task	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Protect national security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Advance our foreign policy, including economic effects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Protect privacy and civil liberties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Maintain the public trust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Reduce the risk of unauthorized disclosure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Our assigned task (2)	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Protect national security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Advance our foreign policy, including economic effects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Protect privacy and civil liberties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Maintain the public trust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Reduce the risk of unauthorized disclosure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cs typeface="+mn-cs"/>
              </a:rPr>
              <a:t>Q: A simple optimization task, and write the algorithm?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cs typeface="+mn-cs"/>
              </a:rPr>
              <a:t>Focus today: implications for IT </a:t>
            </a:r>
          </a:p>
        </p:txBody>
      </p:sp>
    </p:spTree>
    <p:extLst>
      <p:ext uri="{BB962C8B-B14F-4D97-AF65-F5344CB8AC3E}">
        <p14:creationId xmlns:p14="http://schemas.microsoft.com/office/powerpoint/2010/main" val="328739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Our Report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Meetings, briefings, public comments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300+ pages in December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46 recommendations</a:t>
            </a:r>
          </a:p>
          <a:p>
            <a:pPr lvl="1">
              <a:defRPr/>
            </a:pPr>
            <a:r>
              <a:rPr lang="en-US" dirty="0" smtClean="0"/>
              <a:t>Section 215 database “not essential” to stopping any attack; recommend government not hold phone records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Pres. Obama speech January</a:t>
            </a:r>
          </a:p>
          <a:p>
            <a:pPr lvl="1">
              <a:defRPr/>
            </a:pPr>
            <a:r>
              <a:rPr lang="en-US" dirty="0" smtClean="0"/>
              <a:t>Adopt 70% in letter or spirit</a:t>
            </a:r>
          </a:p>
          <a:p>
            <a:pPr lvl="1">
              <a:defRPr/>
            </a:pPr>
            <a:r>
              <a:rPr lang="en-US" dirty="0" smtClean="0"/>
              <a:t>Additional recommendations under study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 1: Declining Half Life of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The </a:t>
            </a:r>
            <a:r>
              <a:rPr lang="en-US" sz="2400" dirty="0"/>
              <a:t>IC assumption was that secrets lasted a long time, such as 25-50 years</a:t>
            </a:r>
          </a:p>
          <a:p>
            <a:pPr>
              <a:defRPr/>
            </a:pPr>
            <a:r>
              <a:rPr lang="en-US" sz="2400" dirty="0"/>
              <a:t>My </a:t>
            </a:r>
            <a:r>
              <a:rPr lang="en-US" sz="2400" dirty="0" smtClean="0"/>
              <a:t>descriptive claim </a:t>
            </a:r>
            <a:r>
              <a:rPr lang="en-US" sz="2400" dirty="0"/>
              <a:t>– the half life of secrets </a:t>
            </a:r>
            <a:r>
              <a:rPr lang="en-US" sz="2400" dirty="0" smtClean="0"/>
              <a:t>is declining sharply</a:t>
            </a:r>
          </a:p>
          <a:p>
            <a:pPr lvl="1">
              <a:defRPr/>
            </a:pPr>
            <a:r>
              <a:rPr lang="en-US" dirty="0" smtClean="0"/>
              <a:t>Multiple computing trends lead to this</a:t>
            </a:r>
          </a:p>
          <a:p>
            <a:pPr>
              <a:defRPr/>
            </a:pPr>
            <a:r>
              <a:rPr lang="en-US" sz="2400" dirty="0" smtClean="0"/>
              <a:t>Below, discuss implications for the IC if many secrets become known within a few years</a:t>
            </a:r>
            <a:endParaRPr lang="en-US" sz="2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048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Insider, Big Data &amp;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can an insider leak?</a:t>
            </a:r>
          </a:p>
          <a:p>
            <a:pPr lvl="1"/>
            <a:r>
              <a:rPr lang="en-US" dirty="0" smtClean="0"/>
              <a:t>A lot.  One thumb drive can ruin your whole day.</a:t>
            </a:r>
          </a:p>
          <a:p>
            <a:pPr lvl="1"/>
            <a:r>
              <a:rPr lang="en-US" dirty="0" smtClean="0"/>
              <a:t>One CIO: “My </a:t>
            </a:r>
            <a:r>
              <a:rPr lang="en-US" dirty="0"/>
              <a:t>goal is that leaks happen only by a printer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How well can an insider disseminate secrets?</a:t>
            </a:r>
          </a:p>
          <a:p>
            <a:pPr lvl="1"/>
            <a:r>
              <a:rPr lang="en-US" dirty="0" smtClean="0"/>
              <a:t>Old days: Ellsberg needed the NY Times</a:t>
            </a:r>
          </a:p>
          <a:p>
            <a:pPr lvl="1"/>
            <a:r>
              <a:rPr lang="en-US" dirty="0" smtClean="0"/>
              <a:t>Today: </a:t>
            </a:r>
            <a:r>
              <a:rPr lang="en-US" dirty="0" err="1" smtClean="0"/>
              <a:t>Wikileaks</a:t>
            </a:r>
            <a:r>
              <a:rPr lang="en-US" dirty="0" smtClean="0"/>
              <a:t>, no gatekeeper to the Internet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329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2147</TotalTime>
  <Words>1646</Words>
  <Application>Microsoft Macintosh PowerPoint</Application>
  <PresentationFormat>On-screen Show (4:3)</PresentationFormat>
  <Paragraphs>189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 Information Technology Implications of the President’s Review Group </vt:lpstr>
      <vt:lpstr>Overview of the Talk</vt:lpstr>
      <vt:lpstr>Creation of the Review Group</vt:lpstr>
      <vt:lpstr>PowerPoint Presentation</vt:lpstr>
      <vt:lpstr>Our assigned task </vt:lpstr>
      <vt:lpstr>Our assigned task (2) </vt:lpstr>
      <vt:lpstr>Our Report</vt:lpstr>
      <vt:lpstr>Theme 1: Declining Half Life of Secrets</vt:lpstr>
      <vt:lpstr>The Insider, Big Data &amp; the Internet</vt:lpstr>
      <vt:lpstr>Threat: The Sys Admin &amp; Sociology</vt:lpstr>
      <vt:lpstr>Crowd-sourcing &amp; the Internet of Things</vt:lpstr>
      <vt:lpstr>Private IT Systems as IC Targets</vt:lpstr>
      <vt:lpstr>Descriptive Summary on Half Life of Secrets</vt:lpstr>
      <vt:lpstr>Policy Implications of Declining Half Life of Secrets</vt:lpstr>
      <vt:lpstr>Theme 2: One Internet, Multiple Equities</vt:lpstr>
      <vt:lpstr>One Internet -- Outline</vt:lpstr>
      <vt:lpstr>Some Effects of Revealing Secrets Since June</vt:lpstr>
      <vt:lpstr>IC: Convergence of Communications</vt:lpstr>
      <vt:lpstr>Offense &amp; Defense in Cybersecurity in Era of Converging Communications</vt:lpstr>
      <vt:lpstr>Defense and Cybersecurity</vt:lpstr>
      <vt:lpstr>Review Group and Defense</vt:lpstr>
      <vt:lpstr>Strong Crypto for Defense</vt:lpstr>
      <vt:lpstr>Zero Days &amp; the Equities Process</vt:lpstr>
      <vt:lpstr>Addressing Multiple Risks</vt:lpstr>
      <vt:lpstr>Addressing Business &amp; the Economy</vt:lpstr>
      <vt:lpstr>Addressing Foreign Affairs/Allies</vt:lpstr>
      <vt:lpstr>Summary on One Internet, Multiple Equities</vt:lpstr>
      <vt:lpstr>Conclusion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</dc:creator>
  <cp:lastModifiedBy>Peter Swire</cp:lastModifiedBy>
  <cp:revision>115</cp:revision>
  <dcterms:created xsi:type="dcterms:W3CDTF">2005-08-02T18:53:14Z</dcterms:created>
  <dcterms:modified xsi:type="dcterms:W3CDTF">2014-04-24T15:40:55Z</dcterms:modified>
</cp:coreProperties>
</file>