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60" r:id="rId3"/>
    <p:sldId id="345" r:id="rId4"/>
    <p:sldId id="337" r:id="rId5"/>
    <p:sldId id="338" r:id="rId6"/>
    <p:sldId id="261" r:id="rId7"/>
    <p:sldId id="278" r:id="rId8"/>
    <p:sldId id="304" r:id="rId9"/>
    <p:sldId id="310" r:id="rId10"/>
    <p:sldId id="356" r:id="rId11"/>
    <p:sldId id="357" r:id="rId12"/>
    <p:sldId id="328" r:id="rId13"/>
    <p:sldId id="329" r:id="rId14"/>
    <p:sldId id="344" r:id="rId15"/>
    <p:sldId id="359" r:id="rId16"/>
    <p:sldId id="347" r:id="rId17"/>
    <p:sldId id="348" r:id="rId18"/>
    <p:sldId id="349" r:id="rId19"/>
    <p:sldId id="350" r:id="rId20"/>
    <p:sldId id="351" r:id="rId21"/>
    <p:sldId id="352" r:id="rId22"/>
    <p:sldId id="354" r:id="rId23"/>
    <p:sldId id="335" r:id="rId24"/>
    <p:sldId id="353" r:id="rId25"/>
    <p:sldId id="35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48" y="-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110AF0-53A3-3844-8AB1-A2AA47B5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79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886200"/>
            <a:ext cx="5638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0810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1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1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771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3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4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01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125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76200"/>
            <a:ext cx="9144000" cy="6705600"/>
          </a:xfrm>
          <a:prstGeom prst="rect">
            <a:avLst/>
          </a:prstGeom>
          <a:solidFill>
            <a:schemeClr val="bg1">
              <a:alpha val="46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eterswire.net" TargetMode="External"/><Relationship Id="rId3" Type="http://schemas.openxmlformats.org/officeDocument/2006/relationships/hyperlink" Target="mailto:peter@peterswire.ne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38400"/>
            <a:ext cx="9137650" cy="914400"/>
          </a:xfrm>
        </p:spPr>
        <p:txBody>
          <a:bodyPr/>
          <a:lstStyle/>
          <a:p>
            <a:pPr algn="ctr" eaLnBrk="1" hangingPunct="1"/>
            <a:r>
              <a:rPr lang="en-US" sz="4400" i="1" dirty="0" smtClean="0">
                <a:latin typeface="Arial" charset="0"/>
              </a:rPr>
              <a:t/>
            </a:r>
            <a:br>
              <a:rPr lang="en-US" sz="4400" i="1" dirty="0" smtClean="0">
                <a:latin typeface="Arial" charset="0"/>
              </a:rPr>
            </a:br>
            <a:r>
              <a:rPr lang="en-US" sz="4400" i="1" dirty="0" smtClean="0">
                <a:latin typeface="Arial" charset="0"/>
              </a:rPr>
              <a:t>Privacy &amp; Cybersecurity Compliance in the Post-Snowden World</a:t>
            </a:r>
            <a:r>
              <a:rPr lang="en-US" altLang="ja-JP" sz="4400" i="1" dirty="0" smtClean="0">
                <a:latin typeface="Arial" charset="0"/>
              </a:rPr>
              <a:t/>
            </a:r>
            <a:br>
              <a:rPr lang="en-US" altLang="ja-JP" sz="4400" i="1" dirty="0" smtClean="0">
                <a:latin typeface="Arial" charset="0"/>
              </a:rPr>
            </a:br>
            <a:endParaRPr lang="en-US" sz="4400" i="1" dirty="0"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762000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 sz="2400" b="1" dirty="0" smtClean="0">
                <a:latin typeface="Arial" charset="0"/>
              </a:rPr>
              <a:t>Compliance Week 2014 Conference</a:t>
            </a:r>
          </a:p>
          <a:p>
            <a:pPr algn="ctr" eaLnBrk="1" hangingPunct="1">
              <a:buFont typeface="Wingdings" charset="0"/>
              <a:buNone/>
            </a:pPr>
            <a:endParaRPr lang="en-US" sz="2400" b="1" dirty="0">
              <a:latin typeface="Arial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en-US" sz="2400" b="1" dirty="0" smtClean="0">
                <a:latin typeface="Arial" charset="0"/>
              </a:rPr>
              <a:t>Peter </a:t>
            </a:r>
            <a:r>
              <a:rPr lang="en-US" sz="2400" b="1" dirty="0">
                <a:latin typeface="Arial" charset="0"/>
              </a:rPr>
              <a:t>Swire 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2400" b="1" dirty="0">
                <a:latin typeface="Arial" charset="0"/>
              </a:rPr>
              <a:t>Huang Professor of Law and </a:t>
            </a:r>
            <a:r>
              <a:rPr lang="en-US" sz="2400" b="1" dirty="0" smtClean="0">
                <a:latin typeface="Arial" charset="0"/>
              </a:rPr>
              <a:t>Ethics</a:t>
            </a:r>
            <a:endParaRPr lang="en-US" sz="2400" b="1" dirty="0">
              <a:latin typeface="Arial" charset="0"/>
            </a:endParaRPr>
          </a:p>
        </p:txBody>
      </p:sp>
      <p:pic>
        <p:nvPicPr>
          <p:cNvPr id="30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76200"/>
            <a:ext cx="1354137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National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Unanimous report, signed off by 30-year veteran of the CIA &amp; a top anti-terrorism official</a:t>
            </a:r>
          </a:p>
          <a:p>
            <a:r>
              <a:rPr lang="en-US" sz="2400" dirty="0" smtClean="0"/>
              <a:t>We had expert staffing and briefings by the agencies</a:t>
            </a:r>
          </a:p>
          <a:p>
            <a:r>
              <a:rPr lang="en-US" sz="2400" dirty="0" smtClean="0"/>
              <a:t>RG Rec 15: we recommended fixing a gap in current NSA authorities when a suspect enters US and hasn’t been picked up yet by the FBI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48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579438"/>
          </a:xfrm>
        </p:spPr>
        <p:txBody>
          <a:bodyPr/>
          <a:lstStyle/>
          <a:p>
            <a:r>
              <a:rPr lang="en-US" dirty="0" smtClean="0"/>
              <a:t>Addressing Privacy &amp; Civil Liberties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RG: Numerous proposed changes to U.S. law and institutions:</a:t>
            </a:r>
          </a:p>
          <a:p>
            <a:pPr lvl="1"/>
            <a:r>
              <a:rPr lang="en-US" dirty="0" smtClean="0"/>
              <a:t>End current Section 215 program (and administration now agrees)</a:t>
            </a:r>
          </a:p>
          <a:p>
            <a:pPr lvl="1"/>
            <a:r>
              <a:rPr lang="en-US" dirty="0" smtClean="0"/>
              <a:t>More judicial oversight</a:t>
            </a:r>
          </a:p>
          <a:p>
            <a:pPr lvl="1"/>
            <a:r>
              <a:rPr lang="en-US" dirty="0" smtClean="0"/>
              <a:t>Public advocate participates in the secret court</a:t>
            </a:r>
          </a:p>
          <a:p>
            <a:pPr lvl="1"/>
            <a:r>
              <a:rPr lang="en-US" dirty="0" smtClean="0"/>
              <a:t>Stronger tech capability for the court and the Privacy &amp; Civil Liberties Oversight Board</a:t>
            </a:r>
          </a:p>
          <a:p>
            <a:r>
              <a:rPr lang="en-US" sz="2400" dirty="0" smtClean="0"/>
              <a:t>In my view, significant progress and Congress may go further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Business &amp; the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Greater inclusion of economic policy-</a:t>
            </a:r>
            <a:r>
              <a:rPr lang="en-US" sz="2400" dirty="0" smtClean="0"/>
              <a:t>makers in a range of settings</a:t>
            </a:r>
            <a:endParaRPr lang="en-US" sz="2400" dirty="0" smtClean="0"/>
          </a:p>
          <a:p>
            <a:r>
              <a:rPr lang="en-US" sz="2400" dirty="0" smtClean="0"/>
              <a:t>RG Rec 9: Address the top IT industry request – transparency report</a:t>
            </a:r>
          </a:p>
          <a:p>
            <a:pPr lvl="1">
              <a:defRPr/>
            </a:pPr>
            <a:r>
              <a:rPr lang="en-US" dirty="0" smtClean="0"/>
              <a:t>DOJ </a:t>
            </a:r>
            <a:r>
              <a:rPr lang="en-US" dirty="0"/>
              <a:t>agreement with companies in January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96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Foreign Affairs/Allies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RG Rec 19: New process for surveillance of foreign leaders</a:t>
            </a:r>
            <a:endParaRPr lang="en-US" sz="2400" dirty="0" smtClean="0"/>
          </a:p>
          <a:p>
            <a:r>
              <a:rPr lang="en-US" sz="2400" dirty="0" smtClean="0">
                <a:latin typeface="Arial" charset="0"/>
              </a:rPr>
              <a:t>Presidential Policy Directive 29:</a:t>
            </a:r>
          </a:p>
          <a:p>
            <a:pPr lvl="1"/>
            <a:r>
              <a:rPr lang="en-US" dirty="0" smtClean="0">
                <a:latin typeface="Arial" charset="0"/>
              </a:rPr>
              <a:t>Historically, for surveillance, countries have provided much stronger protections for their citizens than in other countries</a:t>
            </a:r>
          </a:p>
          <a:p>
            <a:pPr lvl="1"/>
            <a:r>
              <a:rPr lang="en-US" dirty="0" smtClean="0">
                <a:latin typeface="Arial" charset="0"/>
              </a:rPr>
              <a:t>PPD-29 a milestone, with “minimization” of data for non-US persons</a:t>
            </a:r>
          </a:p>
          <a:p>
            <a:pPr lvl="2"/>
            <a:r>
              <a:rPr lang="en-US" sz="2400" dirty="0" smtClean="0">
                <a:latin typeface="Arial" charset="0"/>
              </a:rPr>
              <a:t>Big new software project to build that</a:t>
            </a:r>
          </a:p>
          <a:p>
            <a:pPr lvl="1"/>
            <a:r>
              <a:rPr lang="en-US" dirty="0" smtClean="0">
                <a:latin typeface="Arial" charset="0"/>
              </a:rPr>
              <a:t>Details far from clear, but a notable shift</a:t>
            </a:r>
          </a:p>
        </p:txBody>
      </p:sp>
    </p:spTree>
    <p:extLst>
      <p:ext uri="{BB962C8B-B14F-4D97-AF65-F5344CB8AC3E}">
        <p14:creationId xmlns:p14="http://schemas.microsoft.com/office/powerpoint/2010/main" val="14378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Summary on One Internet, Multiple Equities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In addition to </a:t>
            </a:r>
            <a:r>
              <a:rPr lang="en-US" sz="2400" dirty="0" smtClean="0">
                <a:latin typeface="Arial" charset="0"/>
              </a:rPr>
              <a:t>national security, have crucial other equities:</a:t>
            </a:r>
          </a:p>
          <a:p>
            <a:pPr lvl="1"/>
            <a:r>
              <a:rPr lang="en-US" dirty="0" smtClean="0">
                <a:latin typeface="Arial" charset="0"/>
              </a:rPr>
              <a:t>Strengthen cyber-defense </a:t>
            </a:r>
          </a:p>
          <a:p>
            <a:pPr lvl="1"/>
            <a:r>
              <a:rPr lang="en-US" dirty="0" smtClean="0">
                <a:latin typeface="Arial" charset="0"/>
              </a:rPr>
              <a:t>Privacy </a:t>
            </a:r>
            <a:r>
              <a:rPr lang="en-US" dirty="0">
                <a:latin typeface="Arial" charset="0"/>
              </a:rPr>
              <a:t>&amp; civil </a:t>
            </a:r>
            <a:r>
              <a:rPr lang="en-US" dirty="0" smtClean="0">
                <a:latin typeface="Arial" charset="0"/>
              </a:rPr>
              <a:t>liberties</a:t>
            </a:r>
          </a:p>
          <a:p>
            <a:pPr lvl="1"/>
            <a:r>
              <a:rPr lang="en-US" dirty="0">
                <a:latin typeface="Arial" charset="0"/>
              </a:rPr>
              <a:t>Business and the economy</a:t>
            </a:r>
          </a:p>
          <a:p>
            <a:pPr lvl="1"/>
            <a:r>
              <a:rPr lang="en-US" dirty="0" smtClean="0">
                <a:latin typeface="Arial" charset="0"/>
              </a:rPr>
              <a:t>Allies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Internet </a:t>
            </a:r>
            <a:r>
              <a:rPr lang="en-US" dirty="0">
                <a:latin typeface="Arial" charset="0"/>
              </a:rPr>
              <a:t>governance</a:t>
            </a:r>
          </a:p>
          <a:p>
            <a:r>
              <a:rPr lang="en-US" sz="2400" dirty="0" smtClean="0"/>
              <a:t>Make US policy </a:t>
            </a:r>
            <a:r>
              <a:rPr lang="en-US" sz="2400" dirty="0" smtClean="0"/>
              <a:t>in </a:t>
            </a:r>
            <a:r>
              <a:rPr lang="en-US" sz="2400" dirty="0" smtClean="0"/>
              <a:t>the context of these other equities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7381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943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Overview of the Talk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B</a:t>
            </a:r>
            <a:r>
              <a:rPr lang="en-US" sz="2400" dirty="0" smtClean="0">
                <a:cs typeface="+mn-cs"/>
              </a:rPr>
              <a:t>ackground for compliance</a:t>
            </a:r>
            <a:endParaRPr lang="en-US" sz="2400" dirty="0" smtClean="0">
              <a:cs typeface="+mn-cs"/>
            </a:endParaRPr>
          </a:p>
          <a:p>
            <a:pPr>
              <a:defRPr/>
            </a:pPr>
            <a:r>
              <a:rPr lang="en-US" sz="2400" dirty="0" smtClean="0">
                <a:cs typeface="+mn-cs"/>
              </a:rPr>
              <a:t>President’s Review Group </a:t>
            </a:r>
          </a:p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Privacy, Cyber-security &amp; 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C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ompliance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Data breach 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Big data 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Government access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Global challenges</a:t>
            </a:r>
          </a:p>
        </p:txBody>
      </p:sp>
    </p:spTree>
    <p:extLst>
      <p:ext uri="{BB962C8B-B14F-4D97-AF65-F5344CB8AC3E}">
        <p14:creationId xmlns:p14="http://schemas.microsoft.com/office/powerpoint/2010/main" val="3536028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Breaches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144963"/>
          </a:xfrm>
        </p:spPr>
        <p:txBody>
          <a:bodyPr/>
          <a:lstStyle/>
          <a:p>
            <a:r>
              <a:rPr lang="en-US" sz="2400" dirty="0" smtClean="0"/>
              <a:t>Growing compliance issue</a:t>
            </a:r>
          </a:p>
          <a:p>
            <a:r>
              <a:rPr lang="en-US" sz="2400" dirty="0" smtClean="0"/>
              <a:t>Target’s breach</a:t>
            </a:r>
          </a:p>
          <a:p>
            <a:pPr lvl="1"/>
            <a:r>
              <a:rPr lang="en-US" dirty="0" smtClean="0"/>
              <a:t>Stock price down; CEO gone</a:t>
            </a:r>
          </a:p>
          <a:p>
            <a:pPr lvl="1"/>
            <a:r>
              <a:rPr lang="en-US" dirty="0" smtClean="0"/>
              <a:t>Many lawsuits</a:t>
            </a:r>
          </a:p>
          <a:p>
            <a:pPr lvl="1"/>
            <a:r>
              <a:rPr lang="en-US" dirty="0" smtClean="0"/>
              <a:t>Admitted knew of security weakness but thought it wasn’t worth implementing fix …</a:t>
            </a:r>
          </a:p>
          <a:p>
            <a:r>
              <a:rPr lang="en-US" sz="2400" dirty="0" smtClean="0"/>
              <a:t>HIPAA and online health records since 2009</a:t>
            </a:r>
          </a:p>
          <a:p>
            <a:pPr lvl="1"/>
            <a:r>
              <a:rPr lang="en-US" dirty="0" smtClean="0"/>
              <a:t>NY Presbyterian Hospital and Columbia, $4.8 million</a:t>
            </a:r>
          </a:p>
          <a:p>
            <a:r>
              <a:rPr lang="en-US" sz="2400" dirty="0" smtClean="0"/>
              <a:t>EU: IT sector now and everyone later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26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and Data Breaches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Need tech &amp; lawyers &amp; compliance people</a:t>
            </a:r>
          </a:p>
          <a:p>
            <a:r>
              <a:rPr lang="en-US" sz="2400" dirty="0" smtClean="0"/>
              <a:t>Before the breach</a:t>
            </a:r>
          </a:p>
          <a:p>
            <a:pPr lvl="1"/>
            <a:r>
              <a:rPr lang="en-US" dirty="0" smtClean="0"/>
              <a:t>Draft cyber policies</a:t>
            </a:r>
          </a:p>
          <a:p>
            <a:pPr lvl="1"/>
            <a:r>
              <a:rPr lang="en-US" dirty="0" smtClean="0"/>
              <a:t>Assign responsibilities</a:t>
            </a:r>
          </a:p>
          <a:p>
            <a:pPr lvl="1"/>
            <a:r>
              <a:rPr lang="en-US" dirty="0" smtClean="0"/>
              <a:t>Follow them</a:t>
            </a:r>
          </a:p>
          <a:p>
            <a:r>
              <a:rPr lang="en-US" sz="2400" dirty="0" smtClean="0"/>
              <a:t>After the breach</a:t>
            </a:r>
          </a:p>
          <a:p>
            <a:pPr lvl="1"/>
            <a:r>
              <a:rPr lang="en-US" dirty="0" smtClean="0"/>
              <a:t>Draft the notice to consumers: law</a:t>
            </a:r>
          </a:p>
          <a:p>
            <a:pPr lvl="1"/>
            <a:r>
              <a:rPr lang="en-US" dirty="0" smtClean="0"/>
              <a:t>Forensics/tech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pportunity for new compliance regime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468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Data, Analytics &amp;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How many of you have big data or analytics initiatives now in your company?</a:t>
            </a:r>
          </a:p>
          <a:p>
            <a:r>
              <a:rPr lang="en-US" sz="2400" dirty="0" smtClean="0"/>
              <a:t>To date: quant experts &amp; marketing</a:t>
            </a:r>
          </a:p>
          <a:p>
            <a:r>
              <a:rPr lang="en-US" sz="2400" dirty="0" smtClean="0"/>
              <a:t>Tomorrow: source of privacy &amp; security risk</a:t>
            </a:r>
          </a:p>
          <a:p>
            <a:pPr lvl="1"/>
            <a:r>
              <a:rPr lang="en-US" dirty="0" smtClean="0"/>
              <a:t>Data breach</a:t>
            </a:r>
          </a:p>
          <a:p>
            <a:pPr lvl="1"/>
            <a:r>
              <a:rPr lang="en-US" dirty="0" err="1" smtClean="0"/>
              <a:t>Podesta</a:t>
            </a:r>
            <a:r>
              <a:rPr lang="en-US" dirty="0" smtClean="0"/>
              <a:t> Big Data report</a:t>
            </a:r>
          </a:p>
          <a:p>
            <a:pPr lvl="2"/>
            <a:r>
              <a:rPr lang="en-US" sz="2400" dirty="0" smtClean="0"/>
              <a:t>Transparency &amp; follow your stated policies</a:t>
            </a:r>
          </a:p>
          <a:p>
            <a:pPr lvl="2"/>
            <a:r>
              <a:rPr lang="en-US" sz="2400" dirty="0" smtClean="0"/>
              <a:t>Discrimination (Boston potholes story)</a:t>
            </a:r>
          </a:p>
          <a:p>
            <a:pPr lvl="1"/>
            <a:r>
              <a:rPr lang="en-US" dirty="0" smtClean="0"/>
              <a:t>If identified data to third parties, may be your responsibility – contracts, de-identify the data</a:t>
            </a:r>
          </a:p>
          <a:p>
            <a:pPr lvl="1"/>
            <a:r>
              <a:rPr lang="en-US" dirty="0" smtClean="0"/>
              <a:t>Big trends tend to become compliance issues</a:t>
            </a:r>
          </a:p>
        </p:txBody>
      </p:sp>
    </p:spTree>
    <p:extLst>
      <p:ext uri="{BB962C8B-B14F-4D97-AF65-F5344CB8AC3E}">
        <p14:creationId xmlns:p14="http://schemas.microsoft.com/office/powerpoint/2010/main" val="3862101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Access to Company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Since 9/11 – how can we help?</a:t>
            </a:r>
          </a:p>
          <a:p>
            <a:r>
              <a:rPr lang="en-US" sz="2400" dirty="0" smtClean="0"/>
              <a:t>Post-Snowden – more caution unless legally required</a:t>
            </a:r>
          </a:p>
          <a:p>
            <a:r>
              <a:rPr lang="en-US" sz="2400" dirty="0" smtClean="0"/>
              <a:t>Non-US customers – don’t store in the US to avoid giving to the NSA</a:t>
            </a:r>
          </a:p>
          <a:p>
            <a:pPr lvl="1"/>
            <a:r>
              <a:rPr lang="en-US" dirty="0" smtClean="0"/>
              <a:t>Microsoft cloud server in Ireland</a:t>
            </a:r>
          </a:p>
          <a:p>
            <a:pPr lvl="1"/>
            <a:r>
              <a:rPr lang="en-US" dirty="0" smtClean="0"/>
              <a:t>DOJ wants the email there</a:t>
            </a:r>
          </a:p>
          <a:p>
            <a:pPr lvl="1"/>
            <a:r>
              <a:rPr lang="en-US" dirty="0" smtClean="0"/>
              <a:t>Magistrate said US legal process applies</a:t>
            </a:r>
          </a:p>
          <a:p>
            <a:pPr lvl="1"/>
            <a:r>
              <a:rPr lang="en-US" dirty="0" smtClean="0"/>
              <a:t>On appeal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02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943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Overview of the Talk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My background for compliance</a:t>
            </a:r>
            <a:endParaRPr lang="en-US" sz="2400" dirty="0" smtClean="0">
              <a:cs typeface="+mn-cs"/>
            </a:endParaRPr>
          </a:p>
          <a:p>
            <a:pPr>
              <a:defRPr/>
            </a:pPr>
            <a:r>
              <a:rPr lang="en-US" sz="2400" dirty="0" smtClean="0">
                <a:cs typeface="+mn-cs"/>
              </a:rPr>
              <a:t>President Obama’s Review Group on Intelligence &amp; Communications Technology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Privacy, Cyber-security &amp; </a:t>
            </a:r>
            <a:r>
              <a:rPr lang="en-US" sz="2400" dirty="0" smtClean="0">
                <a:cs typeface="+mn-cs"/>
              </a:rPr>
              <a:t>C</a:t>
            </a:r>
            <a:r>
              <a:rPr lang="en-US" sz="2400" dirty="0" smtClean="0">
                <a:cs typeface="+mn-cs"/>
              </a:rPr>
              <a:t>ompliance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Data breach – Target, HIPAA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Big data – new White House report </a:t>
            </a:r>
          </a:p>
          <a:p>
            <a:pPr lvl="1">
              <a:defRPr/>
            </a:pPr>
            <a:r>
              <a:rPr lang="en-US" dirty="0" smtClean="0"/>
              <a:t>Government </a:t>
            </a:r>
            <a:r>
              <a:rPr lang="en-US" dirty="0"/>
              <a:t>access to your data post-</a:t>
            </a:r>
            <a:r>
              <a:rPr lang="en-US" dirty="0" smtClean="0"/>
              <a:t>NSA</a:t>
            </a:r>
            <a:endParaRPr lang="en-US" dirty="0" smtClean="0">
              <a:cs typeface="+mn-cs"/>
            </a:endParaRPr>
          </a:p>
          <a:p>
            <a:pPr lvl="1">
              <a:defRPr/>
            </a:pPr>
            <a:r>
              <a:rPr lang="en-US" dirty="0" smtClean="0">
                <a:cs typeface="+mn-cs"/>
              </a:rPr>
              <a:t>Global challenges to your business models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/>
          <a:lstStyle/>
          <a:p>
            <a:r>
              <a:rPr lang="en-US" dirty="0" smtClean="0"/>
              <a:t>Government Access &amp;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44963"/>
          </a:xfrm>
        </p:spPr>
        <p:txBody>
          <a:bodyPr/>
          <a:lstStyle/>
          <a:p>
            <a:r>
              <a:rPr lang="en-US" sz="2400" dirty="0" smtClean="0"/>
              <a:t>Your policies on handing it over:</a:t>
            </a:r>
          </a:p>
          <a:p>
            <a:pPr lvl="1"/>
            <a:r>
              <a:rPr lang="en-US" dirty="0" smtClean="0"/>
              <a:t>At your discretion?</a:t>
            </a:r>
          </a:p>
          <a:p>
            <a:pPr lvl="1"/>
            <a:r>
              <a:rPr lang="en-US" dirty="0" smtClean="0"/>
              <a:t>Only when legally mandated?</a:t>
            </a:r>
          </a:p>
          <a:p>
            <a:pPr lvl="1"/>
            <a:r>
              <a:rPr lang="en-US" dirty="0" smtClean="0"/>
              <a:t>Prior notice to customers?</a:t>
            </a:r>
          </a:p>
          <a:p>
            <a:r>
              <a:rPr lang="en-US" sz="2400" dirty="0" smtClean="0"/>
              <a:t>Enterprise &amp; non-US customers wanting stronger assurances </a:t>
            </a:r>
          </a:p>
          <a:p>
            <a:r>
              <a:rPr lang="en-US" sz="2400" dirty="0" smtClean="0"/>
              <a:t>How create compliance with your policies?</a:t>
            </a:r>
          </a:p>
          <a:p>
            <a:pPr lvl="1"/>
            <a:r>
              <a:rPr lang="en-US" dirty="0" smtClean="0"/>
              <a:t>E.g., former government IT person or prosecutor is your employee and wants to help the police</a:t>
            </a:r>
          </a:p>
          <a:p>
            <a:r>
              <a:rPr lang="en-US" sz="2400" dirty="0" smtClean="0"/>
              <a:t>Shifting to post-Snowden business realities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6845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Compliance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EU Privacy Directive since 1998</a:t>
            </a:r>
          </a:p>
          <a:p>
            <a:pPr lvl="1">
              <a:defRPr/>
            </a:pPr>
            <a:r>
              <a:rPr lang="en-US" dirty="0" smtClean="0"/>
              <a:t>Draft Regulation to strengthen seemed to be blocked</a:t>
            </a:r>
          </a:p>
          <a:p>
            <a:pPr lvl="1">
              <a:defRPr/>
            </a:pPr>
            <a:r>
              <a:rPr lang="en-US" dirty="0" smtClean="0"/>
              <a:t>Post-Snowden, 621-10 vote in EU Parliament</a:t>
            </a:r>
          </a:p>
          <a:p>
            <a:pPr>
              <a:defRPr/>
            </a:pPr>
            <a:r>
              <a:rPr lang="en-US" sz="2400" dirty="0" smtClean="0"/>
              <a:t>Now 100+ countries with privacy legislation</a:t>
            </a:r>
            <a:endParaRPr lang="en-US" sz="2400" dirty="0"/>
          </a:p>
          <a:p>
            <a:pPr>
              <a:defRPr/>
            </a:pPr>
            <a:r>
              <a:rPr lang="en-US" sz="2400" dirty="0" smtClean="0"/>
              <a:t>Wave </a:t>
            </a:r>
            <a:r>
              <a:rPr lang="en-US" sz="2400" dirty="0"/>
              <a:t>of </a:t>
            </a:r>
            <a:r>
              <a:rPr lang="en-US" sz="2400" dirty="0" smtClean="0"/>
              <a:t>national </a:t>
            </a:r>
            <a:r>
              <a:rPr lang="en-US" sz="2400" dirty="0" err="1" smtClean="0"/>
              <a:t>cybersecurity</a:t>
            </a:r>
            <a:r>
              <a:rPr lang="en-US" sz="2400" dirty="0" smtClean="0"/>
              <a:t> </a:t>
            </a:r>
            <a:r>
              <a:rPr lang="en-US" sz="2400" dirty="0"/>
              <a:t>legislation</a:t>
            </a:r>
          </a:p>
          <a:p>
            <a:pPr>
              <a:defRPr/>
            </a:pPr>
            <a:r>
              <a:rPr lang="en-US" sz="2400" dirty="0"/>
              <a:t>Last </a:t>
            </a:r>
            <a:r>
              <a:rPr lang="en-US" sz="2400" dirty="0" smtClean="0"/>
              <a:t>week: Google lost </a:t>
            </a:r>
            <a:r>
              <a:rPr lang="en-US" sz="2400" dirty="0"/>
              <a:t>“right to be forgotten</a:t>
            </a:r>
            <a:r>
              <a:rPr lang="en-US" sz="2400" dirty="0" smtClean="0"/>
              <a:t>” case</a:t>
            </a:r>
          </a:p>
          <a:p>
            <a:pPr lvl="1">
              <a:defRPr/>
            </a:pPr>
            <a:r>
              <a:rPr lang="en-US" dirty="0" smtClean="0"/>
              <a:t>Search engines (at least) must suppress links unless public’s right to know outweighs privacy considerations</a:t>
            </a:r>
          </a:p>
          <a:p>
            <a:pPr lvl="1">
              <a:defRPr/>
            </a:pPr>
            <a:r>
              <a:rPr lang="en-US" dirty="0" smtClean="0"/>
              <a:t>Great uncertainty how this right will apply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9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compliance and global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Companies would like to have legal harmonization EU/US/Asia</a:t>
            </a:r>
          </a:p>
          <a:p>
            <a:pPr lvl="1"/>
            <a:r>
              <a:rPr lang="en-US" dirty="0" smtClean="0"/>
              <a:t>Not on the horizon</a:t>
            </a:r>
          </a:p>
          <a:p>
            <a:pPr lvl="1"/>
            <a:r>
              <a:rPr lang="en-US" dirty="0" smtClean="0"/>
              <a:t>Even harder post-Snowden when EU is angry on privacy</a:t>
            </a:r>
          </a:p>
          <a:p>
            <a:r>
              <a:rPr lang="en-US" sz="2400" dirty="0" smtClean="0"/>
              <a:t>If no harmonization, develop compliance strategy:</a:t>
            </a:r>
          </a:p>
          <a:p>
            <a:pPr lvl="1"/>
            <a:r>
              <a:rPr lang="en-US" dirty="0" smtClean="0"/>
              <a:t>When to have separate systems US and outside?</a:t>
            </a:r>
          </a:p>
          <a:p>
            <a:pPr lvl="1"/>
            <a:r>
              <a:rPr lang="en-US" dirty="0" smtClean="0"/>
              <a:t>When to level up to EU rules?</a:t>
            </a:r>
          </a:p>
          <a:p>
            <a:pPr lvl="1"/>
            <a:r>
              <a:rPr lang="en-US" dirty="0" smtClean="0"/>
              <a:t>When to adopt risk-based approach to historically modest EU fines?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91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44963"/>
          </a:xfrm>
        </p:spPr>
        <p:txBody>
          <a:bodyPr/>
          <a:lstStyle/>
          <a:p>
            <a:r>
              <a:rPr lang="en-US" sz="2400" dirty="0" smtClean="0"/>
              <a:t>Change in assumptions post-Snowden for government access</a:t>
            </a:r>
          </a:p>
          <a:p>
            <a:r>
              <a:rPr lang="en-US" sz="2400" dirty="0" smtClean="0"/>
              <a:t>Data breaches &amp; Big Data increasing issues in private sector</a:t>
            </a:r>
          </a:p>
          <a:p>
            <a:r>
              <a:rPr lang="en-US" sz="2400" dirty="0" smtClean="0"/>
              <a:t>Global compliance challenges with 100+ laws</a:t>
            </a:r>
            <a:endParaRPr lang="en-US" sz="2400" dirty="0" smtClean="0"/>
          </a:p>
          <a:p>
            <a:r>
              <a:rPr lang="en-US" sz="2400" dirty="0" smtClean="0"/>
              <a:t>Who has visibility into the privacy and cyber-security risks facing your company?</a:t>
            </a:r>
          </a:p>
          <a:p>
            <a:pPr lvl="1"/>
            <a:r>
              <a:rPr lang="en-US" dirty="0" smtClean="0"/>
              <a:t>Map the data flows</a:t>
            </a:r>
          </a:p>
          <a:p>
            <a:pPr lvl="1"/>
            <a:r>
              <a:rPr lang="en-US" dirty="0" smtClean="0"/>
              <a:t>Update your policies about data flows</a:t>
            </a:r>
          </a:p>
          <a:p>
            <a:pPr lvl="1"/>
            <a:r>
              <a:rPr lang="en-US" dirty="0" smtClean="0"/>
              <a:t>Build and enforce compliance systems</a:t>
            </a:r>
          </a:p>
          <a:p>
            <a:pPr lvl="1"/>
            <a:r>
              <a:rPr lang="en-US" dirty="0" smtClean="0"/>
              <a:t>Be informed about the risks and manage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25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Data a larger and larger part of the value of your company</a:t>
            </a:r>
          </a:p>
          <a:p>
            <a:r>
              <a:rPr lang="en-US" sz="2400" dirty="0" smtClean="0"/>
              <a:t>Risks to data become more material</a:t>
            </a:r>
          </a:p>
          <a:p>
            <a:r>
              <a:rPr lang="en-US" sz="2400" dirty="0" smtClean="0"/>
              <a:t>Privacy and security will continue to grow as compliance issues</a:t>
            </a:r>
          </a:p>
          <a:p>
            <a:r>
              <a:rPr lang="en-US" sz="2400" dirty="0" smtClean="0"/>
              <a:t>Get your team for tech + law + compliance</a:t>
            </a:r>
          </a:p>
          <a:p>
            <a:r>
              <a:rPr lang="en-US" sz="2400" dirty="0" smtClean="0"/>
              <a:t>Be ready for the challenges to come</a:t>
            </a:r>
          </a:p>
          <a:p>
            <a:pPr lvl="1"/>
            <a:r>
              <a:rPr lang="en-US" dirty="0" smtClean="0"/>
              <a:t>At least the issues are really interesting!</a:t>
            </a:r>
          </a:p>
          <a:p>
            <a:r>
              <a:rPr lang="en-US" sz="2400" dirty="0" smtClean="0"/>
              <a:t>Thank you.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5035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Professor Peter Swire</a:t>
            </a:r>
          </a:p>
          <a:p>
            <a:r>
              <a:rPr lang="en-US" dirty="0" smtClean="0">
                <a:hlinkClick r:id="rId2"/>
              </a:rPr>
              <a:t>www.peterswire.net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peter@peterswire.net</a:t>
            </a:r>
            <a:endParaRPr lang="en-US" dirty="0" smtClean="0"/>
          </a:p>
          <a:p>
            <a:r>
              <a:rPr lang="en-US" dirty="0" err="1" smtClean="0"/>
              <a:t>Ph</a:t>
            </a:r>
            <a:r>
              <a:rPr lang="en-US" dirty="0" smtClean="0"/>
              <a:t>: 240.994.4142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26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9438"/>
          </a:xfrm>
        </p:spPr>
        <p:txBody>
          <a:bodyPr/>
          <a:lstStyle/>
          <a:p>
            <a:r>
              <a:rPr lang="en-US" dirty="0" smtClean="0"/>
              <a:t>Swire Background for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44963"/>
          </a:xfrm>
        </p:spPr>
        <p:txBody>
          <a:bodyPr/>
          <a:lstStyle/>
          <a:p>
            <a:r>
              <a:rPr lang="en-US" sz="2400" dirty="0" smtClean="0"/>
              <a:t>Clinton administration:</a:t>
            </a:r>
          </a:p>
          <a:p>
            <a:pPr lvl="1"/>
            <a:r>
              <a:rPr lang="en-US" dirty="0" smtClean="0"/>
              <a:t>Chief Counselor for Privacy</a:t>
            </a:r>
          </a:p>
          <a:p>
            <a:pPr lvl="1"/>
            <a:r>
              <a:rPr lang="en-US" dirty="0" smtClean="0"/>
              <a:t>Government’s own use of personal information</a:t>
            </a:r>
          </a:p>
          <a:p>
            <a:pPr lvl="2"/>
            <a:r>
              <a:rPr lang="en-US" sz="2400" dirty="0" smtClean="0"/>
              <a:t>Web site policies and congressional oversight</a:t>
            </a:r>
          </a:p>
          <a:p>
            <a:pPr lvl="2"/>
            <a:r>
              <a:rPr lang="en-US" sz="2400" dirty="0" smtClean="0"/>
              <a:t>88/89 = flunk (?)</a:t>
            </a:r>
          </a:p>
          <a:p>
            <a:pPr lvl="1"/>
            <a:r>
              <a:rPr lang="en-US" dirty="0" smtClean="0"/>
              <a:t>HIPAA, GLBA, online privacy, government access</a:t>
            </a:r>
          </a:p>
          <a:p>
            <a:r>
              <a:rPr lang="en-US" sz="2400" dirty="0" smtClean="0"/>
              <a:t>Morrison &amp; </a:t>
            </a:r>
            <a:r>
              <a:rPr lang="en-US" sz="2400" dirty="0" err="1" smtClean="0"/>
              <a:t>Foerster</a:t>
            </a:r>
            <a:r>
              <a:rPr lang="en-US" sz="2400" dirty="0" smtClean="0"/>
              <a:t>, 2001-2008</a:t>
            </a:r>
          </a:p>
          <a:p>
            <a:r>
              <a:rPr lang="en-US" sz="2400" dirty="0" smtClean="0"/>
              <a:t>Advisory boards on privacy &amp; cyber-security:</a:t>
            </a:r>
          </a:p>
          <a:p>
            <a:pPr lvl="1"/>
            <a:r>
              <a:rPr lang="en-US" dirty="0" smtClean="0"/>
              <a:t>Microsoft, Intel, start-ups</a:t>
            </a:r>
          </a:p>
          <a:p>
            <a:r>
              <a:rPr lang="en-US" sz="2400" dirty="0" smtClean="0"/>
              <a:t>Practical compliance for government &amp; industry</a:t>
            </a:r>
          </a:p>
          <a:p>
            <a:pPr lvl="1"/>
            <a:r>
              <a:rPr lang="en-US" dirty="0" smtClean="0"/>
              <a:t>Can provide that to clients going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9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Creation of the Review </a:t>
            </a:r>
            <a:r>
              <a:rPr lang="en-US" dirty="0" smtClean="0">
                <a:latin typeface="Arial" charset="0"/>
              </a:rPr>
              <a:t>Group on Intelligence and Communications Technology</a:t>
            </a:r>
            <a:endParaRPr lang="en-US" dirty="0">
              <a:latin typeface="Arial" charset="0"/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dirty="0">
              <a:latin typeface="Arial" charset="0"/>
            </a:endParaRPr>
          </a:p>
          <a:p>
            <a:pPr>
              <a:defRPr/>
            </a:pPr>
            <a:r>
              <a:rPr lang="en-US" dirty="0" smtClean="0">
                <a:latin typeface="Arial" charset="0"/>
              </a:rPr>
              <a:t>Snowden </a:t>
            </a:r>
            <a:r>
              <a:rPr lang="en-US" dirty="0">
                <a:latin typeface="Arial" charset="0"/>
              </a:rPr>
              <a:t>leaks of 215 and Prism in June, 2013</a:t>
            </a:r>
          </a:p>
          <a:p>
            <a:pPr>
              <a:defRPr/>
            </a:pPr>
            <a:r>
              <a:rPr lang="en-US" dirty="0">
                <a:latin typeface="Arial" charset="0"/>
              </a:rPr>
              <a:t>August – Review </a:t>
            </a:r>
            <a:r>
              <a:rPr lang="en-US" dirty="0" smtClean="0">
                <a:latin typeface="Arial" charset="0"/>
              </a:rPr>
              <a:t>Group named</a:t>
            </a:r>
          </a:p>
          <a:p>
            <a:pPr>
              <a:defRPr/>
            </a:pPr>
            <a:r>
              <a:rPr lang="en-US" dirty="0" smtClean="0">
                <a:latin typeface="Arial" charset="0"/>
              </a:rPr>
              <a:t>Report due in December</a:t>
            </a:r>
          </a:p>
          <a:p>
            <a:pPr>
              <a:defRPr/>
            </a:pPr>
            <a:r>
              <a:rPr lang="en-US" dirty="0" smtClean="0">
                <a:latin typeface="Arial" charset="0"/>
              </a:rPr>
              <a:t>5 members</a:t>
            </a:r>
          </a:p>
          <a:p>
            <a:pPr marL="0" indent="0">
              <a:buFont typeface="Wingdings" charset="0"/>
              <a:buNone/>
              <a:defRPr/>
            </a:pPr>
            <a:endParaRPr lang="en-US" dirty="0">
              <a:latin typeface="Arial" charset="0"/>
            </a:endParaRPr>
          </a:p>
          <a:p>
            <a:pPr marL="457200" lvl="1" indent="0">
              <a:buFont typeface="Wingdings" charset="0"/>
              <a:buNone/>
              <a:defRPr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66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pic>
        <p:nvPicPr>
          <p:cNvPr id="6146" name="Picture Placeholder 4" descr="reviewgroup[3]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1" r="4021"/>
          <a:stretch>
            <a:fillRect/>
          </a:stretch>
        </p:blipFill>
        <p:spPr>
          <a:xfrm>
            <a:off x="152400" y="228600"/>
            <a:ext cx="8839200" cy="6477000"/>
          </a:xfrm>
        </p:spPr>
      </p:pic>
      <p:sp>
        <p:nvSpPr>
          <p:cNvPr id="6147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December 2013: The Situation Room</a:t>
            </a:r>
          </a:p>
        </p:txBody>
      </p:sp>
    </p:spTree>
    <p:extLst>
      <p:ext uri="{BB962C8B-B14F-4D97-AF65-F5344CB8AC3E}">
        <p14:creationId xmlns:p14="http://schemas.microsoft.com/office/powerpoint/2010/main" val="3594464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Our assigned task	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Protect national security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Advance our foreign policy, including economic effects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Protect privacy and civil liberties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Maintain the public trust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Reduce the risk of unauthorized disclosure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Our Report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Meetings, briefings, public comments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300+ pages in December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46 recommendations</a:t>
            </a:r>
          </a:p>
          <a:p>
            <a:pPr lvl="1">
              <a:defRPr/>
            </a:pPr>
            <a:r>
              <a:rPr lang="en-US" dirty="0" smtClean="0"/>
              <a:t>Section 215 database “not essential” to stopping any attack; recommend government not hold phone records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Pres. Obama speech January</a:t>
            </a:r>
          </a:p>
          <a:p>
            <a:pPr lvl="1">
              <a:defRPr/>
            </a:pPr>
            <a:r>
              <a:rPr lang="en-US" dirty="0" smtClean="0"/>
              <a:t>Adopt 70% in letter or spirit</a:t>
            </a:r>
          </a:p>
          <a:p>
            <a:pPr lvl="1">
              <a:defRPr/>
            </a:pPr>
            <a:r>
              <a:rPr lang="en-US" dirty="0" smtClean="0"/>
              <a:t>Additional recommendations under study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RG: One </a:t>
            </a:r>
            <a:r>
              <a:rPr lang="en-US" dirty="0" smtClean="0"/>
              <a:t>Internet, Multiple Equities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same Internet for:</a:t>
            </a:r>
          </a:p>
          <a:p>
            <a:pPr lvl="1"/>
            <a:r>
              <a:rPr lang="en-US" dirty="0" smtClean="0"/>
              <a:t>Intelligence, law enforcement</a:t>
            </a:r>
          </a:p>
          <a:p>
            <a:pPr lvl="1"/>
            <a:r>
              <a:rPr lang="en-US" dirty="0" smtClean="0"/>
              <a:t>E-Commerce</a:t>
            </a:r>
          </a:p>
          <a:p>
            <a:pPr lvl="1"/>
            <a:r>
              <a:rPr lang="en-US" dirty="0" smtClean="0"/>
              <a:t>Free speech &amp; political dissent</a:t>
            </a:r>
          </a:p>
          <a:p>
            <a:pPr lvl="1"/>
            <a:r>
              <a:rPr lang="en-US" dirty="0" smtClean="0"/>
              <a:t>All the fun stuff – cat videos</a:t>
            </a:r>
          </a:p>
          <a:p>
            <a:pPr lvl="1"/>
            <a:r>
              <a:rPr lang="en-US" dirty="0" smtClean="0"/>
              <a:t>Military theaters of combat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45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Effects </a:t>
            </a:r>
            <a:r>
              <a:rPr lang="en-US" dirty="0" smtClean="0"/>
              <a:t>Since </a:t>
            </a:r>
            <a:r>
              <a:rPr lang="en-US" dirty="0" smtClean="0"/>
              <a:t>June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U.S. intense debates post-Snowden about surveillance vs. privacy, civil liberties, and other values</a:t>
            </a:r>
          </a:p>
          <a:p>
            <a:r>
              <a:rPr lang="en-US" sz="2400" dirty="0" smtClean="0"/>
              <a:t>Effects on allies – Merkel, Brazil</a:t>
            </a:r>
          </a:p>
          <a:p>
            <a:r>
              <a:rPr lang="en-US" sz="2400" dirty="0" smtClean="0"/>
              <a:t>Cloud computing &amp; other U.S. business interests</a:t>
            </a:r>
          </a:p>
          <a:p>
            <a:pPr lvl="1"/>
            <a:r>
              <a:rPr lang="en-US" dirty="0" smtClean="0"/>
              <a:t>Marketers: “US cloud providers have to give all the customer data to the NSA, so buy our local services”</a:t>
            </a:r>
          </a:p>
          <a:p>
            <a:r>
              <a:rPr lang="en-US" sz="2400" dirty="0" smtClean="0"/>
              <a:t>Internet governance</a:t>
            </a:r>
          </a:p>
          <a:p>
            <a:pPr lvl="1"/>
            <a:r>
              <a:rPr lang="en-US" dirty="0" smtClean="0"/>
              <a:t>U.S. Internet Freedom agenda vs. surveillance</a:t>
            </a:r>
          </a:p>
          <a:p>
            <a:pPr lvl="1"/>
            <a:r>
              <a:rPr lang="en-US" dirty="0" smtClean="0"/>
              <a:t>U.S. leadership </a:t>
            </a:r>
            <a:r>
              <a:rPr lang="en-US" dirty="0" smtClean="0"/>
              <a:t>in Internet governance under </a:t>
            </a:r>
            <a:r>
              <a:rPr lang="en-US" dirty="0" smtClean="0"/>
              <a:t>new </a:t>
            </a:r>
            <a:r>
              <a:rPr lang="en-US" dirty="0" smtClean="0"/>
              <a:t>challenge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416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2763</TotalTime>
  <Words>1246</Words>
  <Application>Microsoft Macintosh PowerPoint</Application>
  <PresentationFormat>On-screen Show (4:3)</PresentationFormat>
  <Paragraphs>184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 Privacy &amp; Cybersecurity Compliance in the Post-Snowden World </vt:lpstr>
      <vt:lpstr>Overview of the Talk</vt:lpstr>
      <vt:lpstr>Swire Background for Compliance</vt:lpstr>
      <vt:lpstr>Creation of the Review Group on Intelligence and Communications Technology</vt:lpstr>
      <vt:lpstr>PowerPoint Presentation</vt:lpstr>
      <vt:lpstr>Our assigned task </vt:lpstr>
      <vt:lpstr>Our Report</vt:lpstr>
      <vt:lpstr>RG: One Internet, Multiple Equities</vt:lpstr>
      <vt:lpstr>Some Effects Since June</vt:lpstr>
      <vt:lpstr>Addressing National Security</vt:lpstr>
      <vt:lpstr>Addressing Privacy &amp; Civil Liberties</vt:lpstr>
      <vt:lpstr>Addressing Business &amp; the Economy</vt:lpstr>
      <vt:lpstr>Addressing Foreign Affairs/Allies</vt:lpstr>
      <vt:lpstr>Summary on One Internet, Multiple Equities</vt:lpstr>
      <vt:lpstr>Overview of the Talk</vt:lpstr>
      <vt:lpstr>Data Breaches</vt:lpstr>
      <vt:lpstr>Compliance and Data Breaches</vt:lpstr>
      <vt:lpstr>Big Data, Analytics &amp; Compliance</vt:lpstr>
      <vt:lpstr>Government Access to Company Data</vt:lpstr>
      <vt:lpstr>Government Access &amp; Compliance</vt:lpstr>
      <vt:lpstr>Global Compliance Challenges</vt:lpstr>
      <vt:lpstr>Privacy compliance and global challenges</vt:lpstr>
      <vt:lpstr>Conclusion (1) </vt:lpstr>
      <vt:lpstr>Conclusion (2)</vt:lpstr>
      <vt:lpstr>Contact Information 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</dc:creator>
  <cp:lastModifiedBy>Peter Swire</cp:lastModifiedBy>
  <cp:revision>135</cp:revision>
  <dcterms:created xsi:type="dcterms:W3CDTF">2005-08-02T18:53:14Z</dcterms:created>
  <dcterms:modified xsi:type="dcterms:W3CDTF">2014-05-18T21:19:07Z</dcterms:modified>
</cp:coreProperties>
</file>